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The process runs from the bid decision to the debrief. Experience leads every stage; AI strengthens the starting artifacts in the middle stages.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contrast is the starting point of each stage. AI use is heaviest in stages 2 through 6. At every stage an experienced person makes the call.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four uses are the ones Tov practices today. Human judgment and the writing stay with the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stages run in order. A client can bring DANEL in at any stage. Stages 1, 7, and 8 run mainly on Tov's experience and manual 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Qualification runs on experience. A weak fit found here costs a day; found at Red Team, it costs the pursuit. Win themes come out of a working session with the client's technical leads.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Tov and the client's writers rework the drafts in the client's own voice. Every claim in a section carries a source the client has confirmed.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Pink at 50 percent complete, Red at 80 percent, Gold at 99 percent. Human reviewers run all three color teams.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client's authorized official signs off and submits. The client keeps a lessons record tied to specific sections, ready for the next pursuit.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engagements: proposal lead or volume lead, with capture support. Sometimes color team reviewer only. The stage slides assume the proposal lead role.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guardrails apply on every engagement. The client's data-handling rules govern which tools are 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full written process is at www.danelbd.com/process.pdf.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mailto:tovbrog@danelbd.com" TargetMode="External"/><Relationship Id="rId2" Type="http://schemas.openxmlformats.org/officeDocument/2006/relationships/hyperlink" Target="https://www.danelbd.com" TargetMode="External"/><Relationship Id="rId3" Type="http://schemas.openxmlformats.org/officeDocument/2006/relationships/hyperlink" Target="https://www.linkedin.com/in/tov-brog-23543" TargetMode="External"/><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D31"/>
        </a:solidFill>
      </p:bgPr>
    </p:bg>
    <p:spTree>
      <p:nvGrpSpPr>
        <p:cNvPr id="1" name=""/>
        <p:cNvGrpSpPr/>
        <p:nvPr/>
      </p:nvGrpSpPr>
      <p:grpSpPr>
        <a:xfrm>
          <a:off x="0" y="0"/>
          <a:ext cx="0" cy="0"/>
          <a:chOff x="0" y="0"/>
          <a:chExt cx="0" cy="0"/>
        </a:xfrm>
      </p:grpSpPr>
      <p:sp>
        <p:nvSpPr>
          <p:cNvPr id="2" name="Shape 0"/>
          <p:cNvSpPr/>
          <p:nvPr/>
        </p:nvSpPr>
        <p:spPr>
          <a:xfrm>
            <a:off x="7498080" y="-1097280"/>
            <a:ext cx="6949440" cy="6949440"/>
          </a:xfrm>
          <a:prstGeom prst="ellipse">
            <a:avLst/>
          </a:prstGeom>
          <a:solidFill>
            <a:srgbClr val="101D31"/>
          </a:solidFill>
          <a:ln w="9525">
            <a:solidFill>
              <a:srgbClr val="C08A34">
                <a:alpha val="30000"/>
              </a:srgbClr>
            </a:solidFill>
            <a:prstDash val="solid"/>
          </a:ln>
        </p:spPr>
      </p:sp>
      <p:sp>
        <p:nvSpPr>
          <p:cNvPr id="3" name="Shape 1"/>
          <p:cNvSpPr/>
          <p:nvPr/>
        </p:nvSpPr>
        <p:spPr>
          <a:xfrm>
            <a:off x="8686800" y="91440"/>
            <a:ext cx="4572000" cy="4572000"/>
          </a:xfrm>
          <a:prstGeom prst="ellipse">
            <a:avLst/>
          </a:prstGeom>
          <a:solidFill>
            <a:srgbClr val="101D31"/>
          </a:solidFill>
          <a:ln w="9525">
            <a:solidFill>
              <a:srgbClr val="C08A34">
                <a:alpha val="45000"/>
              </a:srgbClr>
            </a:solidFill>
            <a:prstDash val="solid"/>
          </a:ln>
        </p:spPr>
      </p:sp>
      <p:sp>
        <p:nvSpPr>
          <p:cNvPr id="4" name="Shape 2"/>
          <p:cNvSpPr/>
          <p:nvPr/>
        </p:nvSpPr>
        <p:spPr>
          <a:xfrm>
            <a:off x="9875520" y="1280160"/>
            <a:ext cx="2194560" cy="2194560"/>
          </a:xfrm>
          <a:prstGeom prst="ellipse">
            <a:avLst/>
          </a:prstGeom>
          <a:solidFill>
            <a:srgbClr val="101D31"/>
          </a:solidFill>
          <a:ln w="9525">
            <a:solidFill>
              <a:srgbClr val="C08A34">
                <a:alpha val="65000"/>
              </a:srgbClr>
            </a:solidFill>
            <a:prstDash val="solid"/>
          </a:ln>
        </p:spPr>
      </p:sp>
      <p:sp>
        <p:nvSpPr>
          <p:cNvPr id="5" name="Shape 3"/>
          <p:cNvSpPr/>
          <p:nvPr/>
        </p:nvSpPr>
        <p:spPr>
          <a:xfrm>
            <a:off x="548640" y="548640"/>
            <a:ext cx="3017520" cy="868680"/>
          </a:xfrm>
          <a:prstGeom prst="roundRect">
            <a:avLst>
              <a:gd name="adj" fmla="val 6316"/>
            </a:avLst>
          </a:prstGeom>
          <a:solidFill>
            <a:srgbClr val="F4F1EA"/>
          </a:solidFill>
          <a:ln w="12700">
            <a:solidFill>
              <a:srgbClr val="F4F1EA"/>
            </a:solidFill>
            <a:prstDash val="solid"/>
          </a:ln>
        </p:spPr>
      </p:sp>
      <p:pic>
        <p:nvPicPr>
          <p:cNvPr id="6" name="Image 0" descr="logo.png">    </p:cNvPr>
          <p:cNvPicPr>
            <a:picLocks noChangeAspect="1"/>
          </p:cNvPicPr>
          <p:nvPr/>
        </p:nvPicPr>
        <p:blipFill>
          <a:blip r:embed="rId1"/>
          <a:stretch>
            <a:fillRect/>
          </a:stretch>
        </p:blipFill>
        <p:spPr>
          <a:xfrm>
            <a:off x="731520" y="658368"/>
            <a:ext cx="2651760" cy="674063"/>
          </a:xfrm>
          <a:prstGeom prst="rect">
            <a:avLst/>
          </a:prstGeom>
        </p:spPr>
      </p:pic>
      <p:sp>
        <p:nvSpPr>
          <p:cNvPr id="7" name="Text 4"/>
          <p:cNvSpPr txBox="1"/>
          <p:nvPr/>
        </p:nvSpPr>
        <p:spPr>
          <a:xfrm>
            <a:off x="548640" y="2331720"/>
            <a:ext cx="7315200" cy="274320"/>
          </a:xfrm>
          <a:prstGeom prst="rect">
            <a:avLst/>
          </a:prstGeom>
          <a:noFill/>
          <a:ln/>
        </p:spPr>
        <p:txBody>
          <a:bodyPr wrap="square" lIns="0" tIns="0" rIns="0" bIns="0" rtlCol="0" anchor="ctr"/>
          <a:lstStyle/>
          <a:p>
            <a:pPr indent="0" marL="0">
              <a:buNone/>
            </a:pPr>
            <a:r>
              <a:rPr lang="en-US" sz="1300" b="1" spc="300" kern="0" dirty="0">
                <a:solidFill>
                  <a:srgbClr val="C08A34"/>
                </a:solidFill>
                <a:latin typeface="Calibri" pitchFamily="34" charset="0"/>
                <a:ea typeface="Calibri" pitchFamily="34" charset="-122"/>
                <a:cs typeface="Calibri" pitchFamily="34" charset="-120"/>
              </a:rPr>
              <a:t>FEDERAL CAPTURE AND PROPOSAL CONSULTING</a:t>
            </a:r>
            <a:endParaRPr lang="en-US" sz="1300" dirty="0"/>
          </a:p>
        </p:txBody>
      </p:sp>
      <p:sp>
        <p:nvSpPr>
          <p:cNvPr id="8" name="Text 5"/>
          <p:cNvSpPr txBox="1"/>
          <p:nvPr/>
        </p:nvSpPr>
        <p:spPr>
          <a:xfrm>
            <a:off x="548640" y="2697480"/>
            <a:ext cx="7680960" cy="1737360"/>
          </a:xfrm>
          <a:prstGeom prst="rect">
            <a:avLst/>
          </a:prstGeom>
          <a:noFill/>
          <a:ln/>
        </p:spPr>
        <p:txBody>
          <a:bodyPr wrap="square" lIns="0" tIns="0" rIns="0" bIns="0" rtlCol="0" anchor="t"/>
          <a:lstStyle/>
          <a:p>
            <a:pPr indent="0" marL="0">
              <a:buNone/>
            </a:pPr>
            <a:r>
              <a:rPr lang="en-US" sz="4400" b="1" dirty="0">
                <a:solidFill>
                  <a:srgbClr val="F4F1EA"/>
                </a:solidFill>
                <a:latin typeface="Cambria" pitchFamily="34" charset="0"/>
                <a:ea typeface="Cambria" pitchFamily="34" charset="-122"/>
                <a:cs typeface="Cambria" pitchFamily="34" charset="-120"/>
              </a:rPr>
              <a:t>The DANEL Capture and Proposal Process</a:t>
            </a:r>
            <a:endParaRPr lang="en-US" sz="4400" dirty="0"/>
          </a:p>
        </p:txBody>
      </p:sp>
      <p:sp>
        <p:nvSpPr>
          <p:cNvPr id="9" name="Text 6"/>
          <p:cNvSpPr txBox="1"/>
          <p:nvPr/>
        </p:nvSpPr>
        <p:spPr>
          <a:xfrm>
            <a:off x="548640" y="4526280"/>
            <a:ext cx="7315200" cy="457200"/>
          </a:xfrm>
          <a:prstGeom prst="rect">
            <a:avLst/>
          </a:prstGeom>
          <a:noFill/>
          <a:ln/>
        </p:spPr>
        <p:txBody>
          <a:bodyPr wrap="square" lIns="0" tIns="0" rIns="0" bIns="0" rtlCol="0" anchor="ctr"/>
          <a:lstStyle/>
          <a:p>
            <a:pPr indent="0" marL="0">
              <a:buNone/>
            </a:pPr>
            <a:r>
              <a:rPr lang="en-US" sz="2000" i="1" dirty="0">
                <a:solidFill>
                  <a:srgbClr val="D8D3C6"/>
                </a:solidFill>
                <a:latin typeface="Cambria" pitchFamily="34" charset="0"/>
                <a:ea typeface="Cambria" pitchFamily="34" charset="-122"/>
                <a:cs typeface="Cambria" pitchFamily="34" charset="-120"/>
              </a:rPr>
              <a:t>Eight stages. Experience first, with a stronger starting point.</a:t>
            </a:r>
            <a:endParaRPr lang="en-US" sz="2000" dirty="0"/>
          </a:p>
        </p:txBody>
      </p:sp>
      <p:sp>
        <p:nvSpPr>
          <p:cNvPr id="10" name="Text 7"/>
          <p:cNvSpPr txBox="1"/>
          <p:nvPr/>
        </p:nvSpPr>
        <p:spPr>
          <a:xfrm>
            <a:off x="548640" y="5989320"/>
            <a:ext cx="9144000" cy="274320"/>
          </a:xfrm>
          <a:prstGeom prst="rect">
            <a:avLst/>
          </a:prstGeom>
          <a:noFill/>
          <a:ln/>
        </p:spPr>
        <p:txBody>
          <a:bodyPr wrap="square" lIns="0" tIns="0" rIns="0" bIns="0" rtlCol="0" anchor="ctr"/>
          <a:lstStyle/>
          <a:p>
            <a:pPr indent="0" marL="0">
              <a:buNone/>
            </a:pPr>
            <a:r>
              <a:rPr lang="en-US" sz="1200" dirty="0">
                <a:solidFill>
                  <a:srgbClr val="D8D3C6"/>
                </a:solidFill>
                <a:latin typeface="Calibri" pitchFamily="34" charset="0"/>
                <a:ea typeface="Calibri" pitchFamily="34" charset="-122"/>
                <a:cs typeface="Calibri" pitchFamily="34" charset="-120"/>
              </a:rPr>
              <a:t>Tov Brog  |  DANEL Business Development Services, LLC  |  October 2026</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1EA"/>
        </a:solidFill>
      </p:bgPr>
    </p:bg>
    <p:spTree>
      <p:nvGrpSpPr>
        <p:cNvPr id="1" name=""/>
        <p:cNvGrpSpPr/>
        <p:nvPr/>
      </p:nvGrpSpPr>
      <p:grpSpPr>
        <a:xfrm>
          <a:off x="0" y="0"/>
          <a:ext cx="0" cy="0"/>
          <a:chOff x="0" y="0"/>
          <a:chExt cx="0" cy="0"/>
        </a:xfrm>
      </p:grpSpPr>
      <p:sp>
        <p:nvSpPr>
          <p:cNvPr id="2" name="Text 0"/>
          <p:cNvSpPr txBox="1"/>
          <p:nvPr/>
        </p:nvSpPr>
        <p:spPr>
          <a:xfrm>
            <a:off x="548640" y="6355080"/>
            <a:ext cx="5486400" cy="274320"/>
          </a:xfrm>
          <a:prstGeom prst="rect">
            <a:avLst/>
          </a:prstGeom>
          <a:noFill/>
          <a:ln/>
        </p:spPr>
        <p:txBody>
          <a:bodyPr wrap="square" lIns="0" tIns="0" rIns="0" bIns="0" rtlCol="0" anchor="ctr"/>
          <a:lstStyle/>
          <a:p>
            <a:pPr indent="0" marL="0">
              <a:buNone/>
            </a:pPr>
            <a:r>
              <a:rPr lang="en-US" sz="1000" dirty="0">
                <a:solidFill>
                  <a:srgbClr val="6B6557"/>
                </a:solidFill>
                <a:latin typeface="Calibri" pitchFamily="34" charset="0"/>
                <a:ea typeface="Calibri" pitchFamily="34" charset="-122"/>
                <a:cs typeface="Calibri" pitchFamily="34" charset="-120"/>
              </a:rPr>
              <a:t>DANEL Business Development Services, LLC</a:t>
            </a:r>
            <a:endParaRPr lang="en-US" sz="1000" dirty="0"/>
          </a:p>
        </p:txBody>
      </p:sp>
      <p:sp>
        <p:nvSpPr>
          <p:cNvPr id="3" name="Text 1"/>
          <p:cNvSpPr txBox="1"/>
          <p:nvPr/>
        </p:nvSpPr>
        <p:spPr>
          <a:xfrm>
            <a:off x="10725912" y="6355080"/>
            <a:ext cx="914400" cy="274320"/>
          </a:xfrm>
          <a:prstGeom prst="rect">
            <a:avLst/>
          </a:prstGeom>
          <a:noFill/>
          <a:ln/>
        </p:spPr>
        <p:txBody>
          <a:bodyPr wrap="square" lIns="0" tIns="0" rIns="0" bIns="0" rtlCol="0" anchor="ctr"/>
          <a:lstStyle/>
          <a:p>
            <a:pPr algn="r" indent="0" marL="0">
              <a:buNone/>
            </a:pPr>
            <a:r>
              <a:rPr lang="en-US" sz="1000" dirty="0">
                <a:solidFill>
                  <a:srgbClr val="6B6557"/>
                </a:solidFill>
                <a:latin typeface="Calibri" pitchFamily="34" charset="0"/>
                <a:ea typeface="Calibri" pitchFamily="34" charset="-122"/>
                <a:cs typeface="Calibri" pitchFamily="34" charset="-120"/>
              </a:rPr>
              <a:t>2</a:t>
            </a:r>
            <a:endParaRPr lang="en-US" sz="1000" dirty="0"/>
          </a:p>
        </p:txBody>
      </p:sp>
      <p:sp>
        <p:nvSpPr>
          <p:cNvPr id="4" name="Text 2"/>
          <p:cNvSpPr txBox="1"/>
          <p:nvPr/>
        </p:nvSpPr>
        <p:spPr>
          <a:xfrm>
            <a:off x="548640" y="411480"/>
            <a:ext cx="8229600" cy="274320"/>
          </a:xfrm>
          <a:prstGeom prst="rect">
            <a:avLst/>
          </a:prstGeom>
          <a:noFill/>
          <a:ln/>
        </p:spPr>
        <p:txBody>
          <a:bodyPr wrap="square" lIns="0" tIns="0" rIns="0" bIns="0" rtlCol="0" anchor="ctr"/>
          <a:lstStyle/>
          <a:p>
            <a:pPr indent="0" marL="0">
              <a:buNone/>
            </a:pPr>
            <a:r>
              <a:rPr lang="en-US" sz="1200" b="1" spc="300" kern="0" dirty="0">
                <a:solidFill>
                  <a:srgbClr val="8A5F1C"/>
                </a:solidFill>
                <a:latin typeface="Calibri" pitchFamily="34" charset="0"/>
                <a:ea typeface="Calibri" pitchFamily="34" charset="-122"/>
                <a:cs typeface="Calibri" pitchFamily="34" charset="-120"/>
              </a:rPr>
              <a:t>THE PRINCIPLE</a:t>
            </a:r>
            <a:endParaRPr lang="en-US" sz="1200" dirty="0"/>
          </a:p>
        </p:txBody>
      </p:sp>
      <p:sp>
        <p:nvSpPr>
          <p:cNvPr id="5" name="Text 3"/>
          <p:cNvSpPr txBox="1"/>
          <p:nvPr/>
        </p:nvSpPr>
        <p:spPr>
          <a:xfrm>
            <a:off x="548640" y="731520"/>
            <a:ext cx="11091672" cy="822960"/>
          </a:xfrm>
          <a:prstGeom prst="rect">
            <a:avLst/>
          </a:prstGeom>
          <a:noFill/>
          <a:ln/>
        </p:spPr>
        <p:txBody>
          <a:bodyPr wrap="square" lIns="0" tIns="0" rIns="0" bIns="0" rtlCol="0" anchor="t"/>
          <a:lstStyle/>
          <a:p>
            <a:pPr indent="0" marL="0">
              <a:buNone/>
            </a:pPr>
            <a:r>
              <a:rPr lang="en-US" sz="3200" b="1" dirty="0">
                <a:solidFill>
                  <a:srgbClr val="101D31"/>
                </a:solidFill>
                <a:latin typeface="Cambria" pitchFamily="34" charset="0"/>
                <a:ea typeface="Cambria" pitchFamily="34" charset="-122"/>
                <a:cs typeface="Cambria" pitchFamily="34" charset="-120"/>
              </a:rPr>
              <a:t>Every stage starts from a baseline artifact.</a:t>
            </a:r>
            <a:endParaRPr lang="en-US" sz="3200" dirty="0"/>
          </a:p>
        </p:txBody>
      </p:sp>
      <p:sp>
        <p:nvSpPr>
          <p:cNvPr id="6" name="Text 4"/>
          <p:cNvSpPr txBox="1"/>
          <p:nvPr/>
        </p:nvSpPr>
        <p:spPr>
          <a:xfrm>
            <a:off x="548640" y="1783080"/>
            <a:ext cx="4846320" cy="1463040"/>
          </a:xfrm>
          <a:prstGeom prst="rect">
            <a:avLst/>
          </a:prstGeom>
          <a:noFill/>
          <a:ln/>
        </p:spPr>
        <p:txBody>
          <a:bodyPr wrap="square" lIns="0" tIns="0" rIns="0" bIns="0" rtlCol="0" anchor="t"/>
          <a:lstStyle/>
          <a:p>
            <a:pPr indent="0" marL="0">
              <a:buNone/>
            </a:pPr>
            <a:r>
              <a:rPr lang="en-US" sz="1700" dirty="0">
                <a:solidFill>
                  <a:srgbClr val="2B2A26"/>
                </a:solidFill>
                <a:latin typeface="Calibri" pitchFamily="34" charset="0"/>
                <a:ea typeface="Calibri" pitchFamily="34" charset="-122"/>
                <a:cs typeface="Calibri" pitchFamily="34" charset="-120"/>
              </a:rPr>
              <a:t>A requirements list, a customer profile, a win-theme draft, a first-pass section. The quality of that starting point sets the ceiling for everything built on it.</a:t>
            </a:r>
            <a:endParaRPr lang="en-US" sz="1700" dirty="0"/>
          </a:p>
        </p:txBody>
      </p:sp>
      <p:sp>
        <p:nvSpPr>
          <p:cNvPr id="7" name="Text 5"/>
          <p:cNvSpPr txBox="1"/>
          <p:nvPr/>
        </p:nvSpPr>
        <p:spPr>
          <a:xfrm>
            <a:off x="548640" y="3337560"/>
            <a:ext cx="4846320" cy="2377440"/>
          </a:xfrm>
          <a:prstGeom prst="rect">
            <a:avLst/>
          </a:prstGeom>
          <a:noFill/>
          <a:ln/>
        </p:spPr>
        <p:txBody>
          <a:bodyPr wrap="square" lIns="0" tIns="0" rIns="0" bIns="0" rtlCol="0" anchor="t"/>
          <a:lstStyle/>
          <a:p>
            <a:pPr indent="0" marL="0">
              <a:buNone/>
            </a:pPr>
            <a:r>
              <a:rPr lang="en-US" sz="1500" dirty="0">
                <a:solidFill>
                  <a:srgbClr val="6B6557"/>
                </a:solidFill>
                <a:latin typeface="Calibri" pitchFamily="34" charset="0"/>
                <a:ea typeface="Calibri" pitchFamily="34" charset="-122"/>
                <a:cs typeface="Calibri" pitchFamily="34" charset="-120"/>
              </a:rPr>
              <a:t>The team then works on the questions that decide a win: what the customer values, where the client's solution is stronger, how an evaluator will score the response, and what price the customer expects.</a:t>
            </a:r>
            <a:endParaRPr lang="en-US" sz="1500" dirty="0"/>
          </a:p>
        </p:txBody>
      </p:sp>
      <p:sp>
        <p:nvSpPr>
          <p:cNvPr id="8" name="Shape 6"/>
          <p:cNvSpPr/>
          <p:nvPr/>
        </p:nvSpPr>
        <p:spPr>
          <a:xfrm>
            <a:off x="5943600" y="1783080"/>
            <a:ext cx="2743200" cy="3931920"/>
          </a:xfrm>
          <a:prstGeom prst="roundRect">
            <a:avLst>
              <a:gd name="adj" fmla="val 2667"/>
            </a:avLst>
          </a:prstGeom>
          <a:solidFill>
            <a:srgbClr val="FFFFFF"/>
          </a:solidFill>
          <a:ln w="9525">
            <a:solidFill>
              <a:srgbClr val="D9D3C4"/>
            </a:solidFill>
            <a:prstDash val="solid"/>
          </a:ln>
        </p:spPr>
      </p:sp>
      <p:sp>
        <p:nvSpPr>
          <p:cNvPr id="9" name="Text 7"/>
          <p:cNvSpPr txBox="1"/>
          <p:nvPr/>
        </p:nvSpPr>
        <p:spPr>
          <a:xfrm>
            <a:off x="6217920" y="2057400"/>
            <a:ext cx="2194560" cy="228600"/>
          </a:xfrm>
          <a:prstGeom prst="rect">
            <a:avLst/>
          </a:prstGeom>
          <a:noFill/>
          <a:ln/>
        </p:spPr>
        <p:txBody>
          <a:bodyPr wrap="square" lIns="0" tIns="0" rIns="0" bIns="0" rtlCol="0" anchor="ctr"/>
          <a:lstStyle/>
          <a:p>
            <a:pPr indent="0" marL="0">
              <a:buNone/>
            </a:pPr>
            <a:r>
              <a:rPr lang="en-US" sz="1000" b="1" spc="200" kern="0" dirty="0">
                <a:solidFill>
                  <a:srgbClr val="6B6557"/>
                </a:solidFill>
                <a:latin typeface="Calibri" pitchFamily="34" charset="0"/>
                <a:ea typeface="Calibri" pitchFamily="34" charset="-122"/>
                <a:cs typeface="Calibri" pitchFamily="34" charset="-120"/>
              </a:rPr>
              <a:t>CONVENTIONAL BASELINE</a:t>
            </a:r>
            <a:endParaRPr lang="en-US" sz="1000" dirty="0"/>
          </a:p>
        </p:txBody>
      </p:sp>
      <p:sp>
        <p:nvSpPr>
          <p:cNvPr id="10" name="Text 8"/>
          <p:cNvSpPr txBox="1"/>
          <p:nvPr/>
        </p:nvSpPr>
        <p:spPr>
          <a:xfrm>
            <a:off x="6217920" y="2423160"/>
            <a:ext cx="2194560" cy="3017520"/>
          </a:xfrm>
          <a:prstGeom prst="rect">
            <a:avLst/>
          </a:prstGeom>
          <a:noFill/>
          <a:ln/>
        </p:spPr>
        <p:txBody>
          <a:bodyPr wrap="square" lIns="0" tIns="0" rIns="0" bIns="0" rtlCol="0" anchor="t"/>
          <a:lstStyle/>
          <a:p>
            <a:pPr marL="342900" indent="-342900">
              <a:spcAft>
                <a:spcPts val="800"/>
              </a:spcAft>
              <a:buSzPct val="100000"/>
              <a:buChar char="•"/>
            </a:pPr>
            <a:r>
              <a:rPr lang="en-US" sz="1350" dirty="0">
                <a:solidFill>
                  <a:srgbClr val="2B2A26"/>
                </a:solidFill>
                <a:latin typeface="Calibri" pitchFamily="34" charset="0"/>
                <a:ea typeface="Calibri" pitchFamily="34" charset="-122"/>
                <a:cs typeface="Calibri" pitchFamily="34" charset="-120"/>
              </a:rPr>
              <a:t>A small team builds it by hand under deadline.</a:t>
            </a:r>
            <a:endParaRPr lang="en-US" sz="1350" dirty="0"/>
          </a:p>
          <a:p>
            <a:pPr marL="342900" indent="-342900">
              <a:spcAft>
                <a:spcPts val="800"/>
              </a:spcAft>
              <a:buSzPct val="100000"/>
              <a:buChar char="•"/>
            </a:pPr>
            <a:r>
              <a:rPr lang="en-US" sz="1350" dirty="0">
                <a:solidFill>
                  <a:srgbClr val="2B2A26"/>
                </a:solidFill>
                <a:latin typeface="Calibri" pitchFamily="34" charset="0"/>
                <a:ea typeface="Calibri" pitchFamily="34" charset="-122"/>
                <a:cs typeface="Calibri" pitchFamily="34" charset="-120"/>
              </a:rPr>
              <a:t>The first compliance matrix covers the obvious requirements.</a:t>
            </a:r>
            <a:endParaRPr lang="en-US" sz="1350" dirty="0"/>
          </a:p>
          <a:p>
            <a:pPr marL="342900" indent="-342900">
              <a:spcAft>
                <a:spcPts val="800"/>
              </a:spcAft>
              <a:buSzPct val="100000"/>
              <a:buChar char="•"/>
            </a:pPr>
            <a:r>
              <a:rPr lang="en-US" sz="1350" dirty="0">
                <a:solidFill>
                  <a:srgbClr val="2B2A26"/>
                </a:solidFill>
                <a:latin typeface="Calibri" pitchFamily="34" charset="0"/>
                <a:ea typeface="Calibri" pitchFamily="34" charset="-122"/>
                <a:cs typeface="Calibri" pitchFamily="34" charset="-120"/>
              </a:rPr>
              <a:t>The first competitor assessment reflects what two people remember.</a:t>
            </a:r>
            <a:endParaRPr lang="en-US" sz="1350" dirty="0"/>
          </a:p>
          <a:p>
            <a:pPr marL="342900" indent="-342900">
              <a:spcAft>
                <a:spcPts val="800"/>
              </a:spcAft>
              <a:buSzPct val="100000"/>
              <a:buChar char="•"/>
            </a:pPr>
            <a:r>
              <a:rPr lang="en-US" sz="1350" dirty="0">
                <a:solidFill>
                  <a:srgbClr val="2B2A26"/>
                </a:solidFill>
                <a:latin typeface="Calibri" pitchFamily="34" charset="0"/>
                <a:ea typeface="Calibri" pitchFamily="34" charset="-122"/>
                <a:cs typeface="Calibri" pitchFamily="34" charset="-120"/>
              </a:rPr>
              <a:t>Review cycles go to fixing gaps.</a:t>
            </a:r>
            <a:endParaRPr lang="en-US" sz="1350" dirty="0"/>
          </a:p>
        </p:txBody>
      </p:sp>
      <p:sp>
        <p:nvSpPr>
          <p:cNvPr id="11" name="Shape 9"/>
          <p:cNvSpPr/>
          <p:nvPr/>
        </p:nvSpPr>
        <p:spPr>
          <a:xfrm>
            <a:off x="8915400" y="1783080"/>
            <a:ext cx="2724912" cy="3931920"/>
          </a:xfrm>
          <a:prstGeom prst="roundRect">
            <a:avLst>
              <a:gd name="adj" fmla="val 2685"/>
            </a:avLst>
          </a:prstGeom>
          <a:solidFill>
            <a:srgbClr val="101D31"/>
          </a:solidFill>
          <a:ln w="12700">
            <a:solidFill>
              <a:srgbClr val="101D31"/>
            </a:solidFill>
            <a:prstDash val="solid"/>
          </a:ln>
        </p:spPr>
      </p:sp>
      <p:sp>
        <p:nvSpPr>
          <p:cNvPr id="12" name="Text 10"/>
          <p:cNvSpPr txBox="1"/>
          <p:nvPr/>
        </p:nvSpPr>
        <p:spPr>
          <a:xfrm>
            <a:off x="9189720" y="2057400"/>
            <a:ext cx="2176272" cy="228600"/>
          </a:xfrm>
          <a:prstGeom prst="rect">
            <a:avLst/>
          </a:prstGeom>
          <a:noFill/>
          <a:ln/>
        </p:spPr>
        <p:txBody>
          <a:bodyPr wrap="square" lIns="0" tIns="0" rIns="0" bIns="0" rtlCol="0" anchor="ctr"/>
          <a:lstStyle/>
          <a:p>
            <a:pPr indent="0" marL="0">
              <a:buNone/>
            </a:pPr>
            <a:r>
              <a:rPr lang="en-US" sz="1000" b="1" spc="200" kern="0" dirty="0">
                <a:solidFill>
                  <a:srgbClr val="C08A34"/>
                </a:solidFill>
                <a:latin typeface="Calibri" pitchFamily="34" charset="0"/>
                <a:ea typeface="Calibri" pitchFamily="34" charset="-122"/>
                <a:cs typeface="Calibri" pitchFamily="34" charset="-120"/>
              </a:rPr>
              <a:t>DANEL BASELINE</a:t>
            </a:r>
            <a:endParaRPr lang="en-US" sz="1000" dirty="0"/>
          </a:p>
        </p:txBody>
      </p:sp>
      <p:sp>
        <p:nvSpPr>
          <p:cNvPr id="13" name="Text 11"/>
          <p:cNvSpPr txBox="1"/>
          <p:nvPr/>
        </p:nvSpPr>
        <p:spPr>
          <a:xfrm>
            <a:off x="9189720" y="2423160"/>
            <a:ext cx="2176272" cy="3017520"/>
          </a:xfrm>
          <a:prstGeom prst="rect">
            <a:avLst/>
          </a:prstGeom>
          <a:noFill/>
          <a:ln/>
        </p:spPr>
        <p:txBody>
          <a:bodyPr wrap="square" lIns="0" tIns="0" rIns="0" bIns="0" rtlCol="0" anchor="t"/>
          <a:lstStyle/>
          <a:p>
            <a:pPr marL="342900" indent="-342900">
              <a:spcAft>
                <a:spcPts val="800"/>
              </a:spcAft>
              <a:buSzPct val="100000"/>
              <a:buChar char="•"/>
            </a:pPr>
            <a:r>
              <a:rPr lang="en-US" sz="1350" dirty="0">
                <a:solidFill>
                  <a:srgbClr val="F4F1EA"/>
                </a:solidFill>
                <a:latin typeface="Calibri" pitchFamily="34" charset="0"/>
                <a:ea typeface="Calibri" pitchFamily="34" charset="-122"/>
                <a:cs typeface="Calibri" pitchFamily="34" charset="-120"/>
              </a:rPr>
              <a:t>AI makes the baseline complete and traceable before people touch it.</a:t>
            </a:r>
            <a:endParaRPr lang="en-US" sz="1350" dirty="0"/>
          </a:p>
          <a:p>
            <a:pPr marL="342900" indent="-342900">
              <a:spcAft>
                <a:spcPts val="800"/>
              </a:spcAft>
              <a:buSzPct val="100000"/>
              <a:buChar char="•"/>
            </a:pPr>
            <a:r>
              <a:rPr lang="en-US" sz="1350" dirty="0">
                <a:solidFill>
                  <a:srgbClr val="F4F1EA"/>
                </a:solidFill>
                <a:latin typeface="Calibri" pitchFamily="34" charset="0"/>
                <a:ea typeface="Calibri" pitchFamily="34" charset="-122"/>
                <a:cs typeface="Calibri" pitchFamily="34" charset="-120"/>
              </a:rPr>
              <a:t>Every requirement links to its source paragraph.</a:t>
            </a:r>
            <a:endParaRPr lang="en-US" sz="1350" dirty="0"/>
          </a:p>
          <a:p>
            <a:pPr marL="342900" indent="-342900">
              <a:spcAft>
                <a:spcPts val="800"/>
              </a:spcAft>
              <a:buSzPct val="100000"/>
              <a:buChar char="•"/>
            </a:pPr>
            <a:r>
              <a:rPr lang="en-US" sz="1350" dirty="0">
                <a:solidFill>
                  <a:srgbClr val="F4F1EA"/>
                </a:solidFill>
                <a:latin typeface="Calibri" pitchFamily="34" charset="0"/>
                <a:ea typeface="Calibri" pitchFamily="34" charset="-122"/>
                <a:cs typeface="Calibri" pitchFamily="34" charset="-120"/>
              </a:rPr>
              <a:t>Every entry carries a source.</a:t>
            </a:r>
            <a:endParaRPr lang="en-US" sz="1350" dirty="0"/>
          </a:p>
          <a:p>
            <a:pPr marL="342900" indent="-342900">
              <a:spcAft>
                <a:spcPts val="800"/>
              </a:spcAft>
              <a:buSzPct val="100000"/>
              <a:buChar char="•"/>
            </a:pPr>
            <a:r>
              <a:rPr lang="en-US" sz="1350" dirty="0">
                <a:solidFill>
                  <a:srgbClr val="F4F1EA"/>
                </a:solidFill>
                <a:latin typeface="Calibri" pitchFamily="34" charset="0"/>
                <a:ea typeface="Calibri" pitchFamily="34" charset="-122"/>
                <a:cs typeface="Calibri" pitchFamily="34" charset="-120"/>
              </a:rPr>
              <a:t>Review cycles go to strategy, proof, and risk.</a:t>
            </a:r>
            <a:endParaRPr lang="en-US" sz="13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4F1EA"/>
        </a:solidFill>
      </p:bgPr>
    </p:bg>
    <p:spTree>
      <p:nvGrpSpPr>
        <p:cNvPr id="1" name=""/>
        <p:cNvGrpSpPr/>
        <p:nvPr/>
      </p:nvGrpSpPr>
      <p:grpSpPr>
        <a:xfrm>
          <a:off x="0" y="0"/>
          <a:ext cx="0" cy="0"/>
          <a:chOff x="0" y="0"/>
          <a:chExt cx="0" cy="0"/>
        </a:xfrm>
      </p:grpSpPr>
      <p:sp>
        <p:nvSpPr>
          <p:cNvPr id="2" name="Text 0"/>
          <p:cNvSpPr txBox="1"/>
          <p:nvPr/>
        </p:nvSpPr>
        <p:spPr>
          <a:xfrm>
            <a:off x="548640" y="6355080"/>
            <a:ext cx="5486400" cy="274320"/>
          </a:xfrm>
          <a:prstGeom prst="rect">
            <a:avLst/>
          </a:prstGeom>
          <a:noFill/>
          <a:ln/>
        </p:spPr>
        <p:txBody>
          <a:bodyPr wrap="square" lIns="0" tIns="0" rIns="0" bIns="0" rtlCol="0" anchor="ctr"/>
          <a:lstStyle/>
          <a:p>
            <a:pPr indent="0" marL="0">
              <a:buNone/>
            </a:pPr>
            <a:r>
              <a:rPr lang="en-US" sz="1000" dirty="0">
                <a:solidFill>
                  <a:srgbClr val="6B6557"/>
                </a:solidFill>
                <a:latin typeface="Calibri" pitchFamily="34" charset="0"/>
                <a:ea typeface="Calibri" pitchFamily="34" charset="-122"/>
                <a:cs typeface="Calibri" pitchFamily="34" charset="-120"/>
              </a:rPr>
              <a:t>DANEL Business Development Services, LLC</a:t>
            </a:r>
            <a:endParaRPr lang="en-US" sz="1000" dirty="0"/>
          </a:p>
        </p:txBody>
      </p:sp>
      <p:sp>
        <p:nvSpPr>
          <p:cNvPr id="3" name="Text 1"/>
          <p:cNvSpPr txBox="1"/>
          <p:nvPr/>
        </p:nvSpPr>
        <p:spPr>
          <a:xfrm>
            <a:off x="10725912" y="6355080"/>
            <a:ext cx="914400" cy="274320"/>
          </a:xfrm>
          <a:prstGeom prst="rect">
            <a:avLst/>
          </a:prstGeom>
          <a:noFill/>
          <a:ln/>
        </p:spPr>
        <p:txBody>
          <a:bodyPr wrap="square" lIns="0" tIns="0" rIns="0" bIns="0" rtlCol="0" anchor="ctr"/>
          <a:lstStyle/>
          <a:p>
            <a:pPr algn="r" indent="0" marL="0">
              <a:buNone/>
            </a:pPr>
            <a:r>
              <a:rPr lang="en-US" sz="1000" dirty="0">
                <a:solidFill>
                  <a:srgbClr val="6B6557"/>
                </a:solidFill>
                <a:latin typeface="Calibri" pitchFamily="34" charset="0"/>
                <a:ea typeface="Calibri" pitchFamily="34" charset="-122"/>
                <a:cs typeface="Calibri" pitchFamily="34" charset="-120"/>
              </a:rPr>
              <a:t>3</a:t>
            </a:r>
            <a:endParaRPr lang="en-US" sz="1000" dirty="0"/>
          </a:p>
        </p:txBody>
      </p:sp>
      <p:sp>
        <p:nvSpPr>
          <p:cNvPr id="4" name="Text 2"/>
          <p:cNvSpPr txBox="1"/>
          <p:nvPr/>
        </p:nvSpPr>
        <p:spPr>
          <a:xfrm>
            <a:off x="548640" y="411480"/>
            <a:ext cx="8229600" cy="274320"/>
          </a:xfrm>
          <a:prstGeom prst="rect">
            <a:avLst/>
          </a:prstGeom>
          <a:noFill/>
          <a:ln/>
        </p:spPr>
        <p:txBody>
          <a:bodyPr wrap="square" lIns="0" tIns="0" rIns="0" bIns="0" rtlCol="0" anchor="ctr"/>
          <a:lstStyle/>
          <a:p>
            <a:pPr indent="0" marL="0">
              <a:buNone/>
            </a:pPr>
            <a:r>
              <a:rPr lang="en-US" sz="1200" b="1" spc="300" kern="0" dirty="0">
                <a:solidFill>
                  <a:srgbClr val="8A5F1C"/>
                </a:solidFill>
                <a:latin typeface="Calibri" pitchFamily="34" charset="0"/>
                <a:ea typeface="Calibri" pitchFamily="34" charset="-122"/>
                <a:cs typeface="Calibri" pitchFamily="34" charset="-120"/>
              </a:rPr>
              <a:t>WHERE AI CARRIES WEIGHT</a:t>
            </a:r>
            <a:endParaRPr lang="en-US" sz="1200" dirty="0"/>
          </a:p>
        </p:txBody>
      </p:sp>
      <p:sp>
        <p:nvSpPr>
          <p:cNvPr id="5" name="Text 3"/>
          <p:cNvSpPr txBox="1"/>
          <p:nvPr/>
        </p:nvSpPr>
        <p:spPr>
          <a:xfrm>
            <a:off x="548640" y="731520"/>
            <a:ext cx="11091672" cy="822960"/>
          </a:xfrm>
          <a:prstGeom prst="rect">
            <a:avLst/>
          </a:prstGeom>
          <a:noFill/>
          <a:ln/>
        </p:spPr>
        <p:txBody>
          <a:bodyPr wrap="square" lIns="0" tIns="0" rIns="0" bIns="0" rtlCol="0" anchor="t"/>
          <a:lstStyle/>
          <a:p>
            <a:pPr indent="0" marL="0">
              <a:buNone/>
            </a:pPr>
            <a:r>
              <a:rPr lang="en-US" sz="3200" b="1" dirty="0">
                <a:solidFill>
                  <a:srgbClr val="101D31"/>
                </a:solidFill>
                <a:latin typeface="Cambria" pitchFamily="34" charset="0"/>
                <a:ea typeface="Cambria" pitchFamily="34" charset="-122"/>
                <a:cs typeface="Cambria" pitchFamily="34" charset="-120"/>
              </a:rPr>
              <a:t>Four uses carry through the process.</a:t>
            </a:r>
            <a:endParaRPr lang="en-US" sz="3200" dirty="0"/>
          </a:p>
        </p:txBody>
      </p:sp>
      <p:sp>
        <p:nvSpPr>
          <p:cNvPr id="6" name="Shape 4"/>
          <p:cNvSpPr/>
          <p:nvPr/>
        </p:nvSpPr>
        <p:spPr>
          <a:xfrm>
            <a:off x="548640" y="1783080"/>
            <a:ext cx="5408676" cy="1920240"/>
          </a:xfrm>
          <a:prstGeom prst="roundRect">
            <a:avLst>
              <a:gd name="adj" fmla="val 3810"/>
            </a:avLst>
          </a:prstGeom>
          <a:solidFill>
            <a:srgbClr val="FFFFFF"/>
          </a:solidFill>
          <a:ln w="9525">
            <a:solidFill>
              <a:srgbClr val="D9D3C4"/>
            </a:solidFill>
            <a:prstDash val="solid"/>
          </a:ln>
        </p:spPr>
      </p:sp>
      <p:sp>
        <p:nvSpPr>
          <p:cNvPr id="7" name="Shape 5"/>
          <p:cNvSpPr/>
          <p:nvPr/>
        </p:nvSpPr>
        <p:spPr>
          <a:xfrm>
            <a:off x="822960" y="2103120"/>
            <a:ext cx="731520" cy="731520"/>
          </a:xfrm>
          <a:prstGeom prst="ellipse">
            <a:avLst/>
          </a:prstGeom>
          <a:solidFill>
            <a:srgbClr val="101D31"/>
          </a:solidFill>
          <a:ln w="12700">
            <a:solidFill>
              <a:srgbClr val="101D31"/>
            </a:solidFill>
            <a:prstDash val="solid"/>
          </a:ln>
        </p:spPr>
      </p:sp>
      <p:pic>
        <p:nvPicPr>
          <p:cNvPr id="8" name="Image 0" descr="preencoded.png">    </p:cNvPr>
          <p:cNvPicPr>
            <a:picLocks noChangeAspect="1"/>
          </p:cNvPicPr>
          <p:nvPr/>
        </p:nvPicPr>
        <p:blipFill>
          <a:blip r:embed="rId1"/>
          <a:stretch>
            <a:fillRect/>
          </a:stretch>
        </p:blipFill>
        <p:spPr>
          <a:xfrm>
            <a:off x="1005840" y="2286000"/>
            <a:ext cx="365760" cy="365760"/>
          </a:xfrm>
          <a:prstGeom prst="rect">
            <a:avLst/>
          </a:prstGeom>
        </p:spPr>
      </p:pic>
      <p:sp>
        <p:nvSpPr>
          <p:cNvPr id="9" name="Text 6"/>
          <p:cNvSpPr txBox="1"/>
          <p:nvPr/>
        </p:nvSpPr>
        <p:spPr>
          <a:xfrm>
            <a:off x="1783080" y="2057400"/>
            <a:ext cx="3899916" cy="365760"/>
          </a:xfrm>
          <a:prstGeom prst="rect">
            <a:avLst/>
          </a:prstGeom>
          <a:noFill/>
          <a:ln/>
        </p:spPr>
        <p:txBody>
          <a:bodyPr wrap="square" lIns="0" tIns="0" rIns="0" bIns="0" rtlCol="0" anchor="ctr"/>
          <a:lstStyle/>
          <a:p>
            <a:pPr indent="0" marL="0">
              <a:buNone/>
            </a:pPr>
            <a:r>
              <a:rPr lang="en-US" sz="1800" b="1" dirty="0">
                <a:solidFill>
                  <a:srgbClr val="101D31"/>
                </a:solidFill>
                <a:latin typeface="Cambria" pitchFamily="34" charset="0"/>
                <a:ea typeface="Cambria" pitchFamily="34" charset="-122"/>
                <a:cs typeface="Cambria" pitchFamily="34" charset="-120"/>
              </a:rPr>
              <a:t>Requirements and compliance</a:t>
            </a:r>
            <a:endParaRPr lang="en-US" sz="1800" dirty="0"/>
          </a:p>
        </p:txBody>
      </p:sp>
      <p:sp>
        <p:nvSpPr>
          <p:cNvPr id="10" name="Text 7"/>
          <p:cNvSpPr txBox="1"/>
          <p:nvPr/>
        </p:nvSpPr>
        <p:spPr>
          <a:xfrm>
            <a:off x="1783080" y="2496312"/>
            <a:ext cx="3899916" cy="1097280"/>
          </a:xfrm>
          <a:prstGeom prst="rect">
            <a:avLst/>
          </a:prstGeom>
          <a:noFill/>
          <a:ln/>
        </p:spPr>
        <p:txBody>
          <a:bodyPr wrap="square" lIns="0" tIns="0" rIns="0" bIns="0" rtlCol="0" anchor="t"/>
          <a:lstStyle/>
          <a:p>
            <a:pPr indent="0" marL="0">
              <a:buNone/>
            </a:pPr>
            <a:r>
              <a:rPr lang="en-US" sz="1350" dirty="0">
                <a:solidFill>
                  <a:srgbClr val="2B2A26"/>
                </a:solidFill>
                <a:latin typeface="Calibri" pitchFamily="34" charset="0"/>
                <a:ea typeface="Calibri" pitchFamily="34" charset="-122"/>
                <a:cs typeface="Calibri" pitchFamily="34" charset="-120"/>
              </a:rPr>
              <a:t>AI reads the full solicitation and its attachments, lists every instruction and evaluation factor, and links each to its source paragraph.</a:t>
            </a:r>
            <a:endParaRPr lang="en-US" sz="1350" dirty="0"/>
          </a:p>
        </p:txBody>
      </p:sp>
      <p:sp>
        <p:nvSpPr>
          <p:cNvPr id="11" name="Shape 8"/>
          <p:cNvSpPr/>
          <p:nvPr/>
        </p:nvSpPr>
        <p:spPr>
          <a:xfrm>
            <a:off x="6231636" y="1783080"/>
            <a:ext cx="5408676" cy="1920240"/>
          </a:xfrm>
          <a:prstGeom prst="roundRect">
            <a:avLst>
              <a:gd name="adj" fmla="val 3810"/>
            </a:avLst>
          </a:prstGeom>
          <a:solidFill>
            <a:srgbClr val="FFFFFF"/>
          </a:solidFill>
          <a:ln w="9525">
            <a:solidFill>
              <a:srgbClr val="D9D3C4"/>
            </a:solidFill>
            <a:prstDash val="solid"/>
          </a:ln>
        </p:spPr>
      </p:sp>
      <p:sp>
        <p:nvSpPr>
          <p:cNvPr id="12" name="Shape 9"/>
          <p:cNvSpPr/>
          <p:nvPr/>
        </p:nvSpPr>
        <p:spPr>
          <a:xfrm>
            <a:off x="6505956" y="2103120"/>
            <a:ext cx="731520" cy="731520"/>
          </a:xfrm>
          <a:prstGeom prst="ellipse">
            <a:avLst/>
          </a:prstGeom>
          <a:solidFill>
            <a:srgbClr val="101D31"/>
          </a:solidFill>
          <a:ln w="12700">
            <a:solidFill>
              <a:srgbClr val="101D31"/>
            </a:solidFill>
            <a:prstDash val="solid"/>
          </a:ln>
        </p:spPr>
      </p:sp>
      <p:pic>
        <p:nvPicPr>
          <p:cNvPr id="13" name="Image 1" descr="preencoded.png">    </p:cNvPr>
          <p:cNvPicPr>
            <a:picLocks noChangeAspect="1"/>
          </p:cNvPicPr>
          <p:nvPr/>
        </p:nvPicPr>
        <p:blipFill>
          <a:blip r:embed="rId2"/>
          <a:stretch>
            <a:fillRect/>
          </a:stretch>
        </p:blipFill>
        <p:spPr>
          <a:xfrm>
            <a:off x="6688836" y="2286000"/>
            <a:ext cx="365760" cy="365760"/>
          </a:xfrm>
          <a:prstGeom prst="rect">
            <a:avLst/>
          </a:prstGeom>
        </p:spPr>
      </p:pic>
      <p:sp>
        <p:nvSpPr>
          <p:cNvPr id="14" name="Text 10"/>
          <p:cNvSpPr txBox="1"/>
          <p:nvPr/>
        </p:nvSpPr>
        <p:spPr>
          <a:xfrm>
            <a:off x="7466076" y="2057400"/>
            <a:ext cx="3899916" cy="365760"/>
          </a:xfrm>
          <a:prstGeom prst="rect">
            <a:avLst/>
          </a:prstGeom>
          <a:noFill/>
          <a:ln/>
        </p:spPr>
        <p:txBody>
          <a:bodyPr wrap="square" lIns="0" tIns="0" rIns="0" bIns="0" rtlCol="0" anchor="ctr"/>
          <a:lstStyle/>
          <a:p>
            <a:pPr indent="0" marL="0">
              <a:buNone/>
            </a:pPr>
            <a:r>
              <a:rPr lang="en-US" sz="1800" b="1" dirty="0">
                <a:solidFill>
                  <a:srgbClr val="101D31"/>
                </a:solidFill>
                <a:latin typeface="Cambria" pitchFamily="34" charset="0"/>
                <a:ea typeface="Cambria" pitchFamily="34" charset="-122"/>
                <a:cs typeface="Cambria" pitchFamily="34" charset="-120"/>
              </a:rPr>
              <a:t>Customer and competitor research</a:t>
            </a:r>
            <a:endParaRPr lang="en-US" sz="1800" dirty="0"/>
          </a:p>
        </p:txBody>
      </p:sp>
      <p:sp>
        <p:nvSpPr>
          <p:cNvPr id="15" name="Text 11"/>
          <p:cNvSpPr txBox="1"/>
          <p:nvPr/>
        </p:nvSpPr>
        <p:spPr>
          <a:xfrm>
            <a:off x="7466076" y="2496312"/>
            <a:ext cx="3899916" cy="1097280"/>
          </a:xfrm>
          <a:prstGeom prst="rect">
            <a:avLst/>
          </a:prstGeom>
          <a:noFill/>
          <a:ln/>
        </p:spPr>
        <p:txBody>
          <a:bodyPr wrap="square" lIns="0" tIns="0" rIns="0" bIns="0" rtlCol="0" anchor="t"/>
          <a:lstStyle/>
          <a:p>
            <a:pPr indent="0" marL="0">
              <a:buNone/>
            </a:pPr>
            <a:r>
              <a:rPr lang="en-US" sz="1350" dirty="0">
                <a:solidFill>
                  <a:srgbClr val="2B2A26"/>
                </a:solidFill>
                <a:latin typeface="Calibri" pitchFamily="34" charset="0"/>
                <a:ea typeface="Calibri" pitchFamily="34" charset="-122"/>
                <a:cs typeface="Calibri" pitchFamily="34" charset="-120"/>
              </a:rPr>
              <a:t>AI organizes agency priorities, incumbent history, and competitor positions from public sources and client knowledge into one capture baseline.</a:t>
            </a:r>
            <a:endParaRPr lang="en-US" sz="1350" dirty="0"/>
          </a:p>
        </p:txBody>
      </p:sp>
      <p:sp>
        <p:nvSpPr>
          <p:cNvPr id="16" name="Shape 12"/>
          <p:cNvSpPr/>
          <p:nvPr/>
        </p:nvSpPr>
        <p:spPr>
          <a:xfrm>
            <a:off x="548640" y="3977640"/>
            <a:ext cx="5408676" cy="1920240"/>
          </a:xfrm>
          <a:prstGeom prst="roundRect">
            <a:avLst>
              <a:gd name="adj" fmla="val 3810"/>
            </a:avLst>
          </a:prstGeom>
          <a:solidFill>
            <a:srgbClr val="FFFFFF"/>
          </a:solidFill>
          <a:ln w="9525">
            <a:solidFill>
              <a:srgbClr val="D9D3C4"/>
            </a:solidFill>
            <a:prstDash val="solid"/>
          </a:ln>
        </p:spPr>
      </p:sp>
      <p:sp>
        <p:nvSpPr>
          <p:cNvPr id="17" name="Shape 13"/>
          <p:cNvSpPr/>
          <p:nvPr/>
        </p:nvSpPr>
        <p:spPr>
          <a:xfrm>
            <a:off x="822960" y="4297680"/>
            <a:ext cx="731520" cy="731520"/>
          </a:xfrm>
          <a:prstGeom prst="ellipse">
            <a:avLst/>
          </a:prstGeom>
          <a:solidFill>
            <a:srgbClr val="101D31"/>
          </a:solidFill>
          <a:ln w="12700">
            <a:solidFill>
              <a:srgbClr val="101D31"/>
            </a:solidFill>
            <a:prstDash val="solid"/>
          </a:ln>
        </p:spPr>
      </p:sp>
      <p:pic>
        <p:nvPicPr>
          <p:cNvPr id="18" name="Image 2" descr="preencoded.png">    </p:cNvPr>
          <p:cNvPicPr>
            <a:picLocks noChangeAspect="1"/>
          </p:cNvPicPr>
          <p:nvPr/>
        </p:nvPicPr>
        <p:blipFill>
          <a:blip r:embed="rId3"/>
          <a:stretch>
            <a:fillRect/>
          </a:stretch>
        </p:blipFill>
        <p:spPr>
          <a:xfrm>
            <a:off x="1005840" y="4480560"/>
            <a:ext cx="365760" cy="365760"/>
          </a:xfrm>
          <a:prstGeom prst="rect">
            <a:avLst/>
          </a:prstGeom>
        </p:spPr>
      </p:pic>
      <p:sp>
        <p:nvSpPr>
          <p:cNvPr id="19" name="Text 14"/>
          <p:cNvSpPr txBox="1"/>
          <p:nvPr/>
        </p:nvSpPr>
        <p:spPr>
          <a:xfrm>
            <a:off x="1783080" y="4251960"/>
            <a:ext cx="3899916" cy="365760"/>
          </a:xfrm>
          <a:prstGeom prst="rect">
            <a:avLst/>
          </a:prstGeom>
          <a:noFill/>
          <a:ln/>
        </p:spPr>
        <p:txBody>
          <a:bodyPr wrap="square" lIns="0" tIns="0" rIns="0" bIns="0" rtlCol="0" anchor="ctr"/>
          <a:lstStyle/>
          <a:p>
            <a:pPr indent="0" marL="0">
              <a:buNone/>
            </a:pPr>
            <a:r>
              <a:rPr lang="en-US" sz="1800" b="1" dirty="0">
                <a:solidFill>
                  <a:srgbClr val="101D31"/>
                </a:solidFill>
                <a:latin typeface="Cambria" pitchFamily="34" charset="0"/>
                <a:ea typeface="Cambria" pitchFamily="34" charset="-122"/>
                <a:cs typeface="Cambria" pitchFamily="34" charset="-120"/>
              </a:rPr>
              <a:t>Win themes and solution framing</a:t>
            </a:r>
            <a:endParaRPr lang="en-US" sz="1800" dirty="0"/>
          </a:p>
        </p:txBody>
      </p:sp>
      <p:sp>
        <p:nvSpPr>
          <p:cNvPr id="20" name="Text 15"/>
          <p:cNvSpPr txBox="1"/>
          <p:nvPr/>
        </p:nvSpPr>
        <p:spPr>
          <a:xfrm>
            <a:off x="1783080" y="4690872"/>
            <a:ext cx="3899916" cy="1097280"/>
          </a:xfrm>
          <a:prstGeom prst="rect">
            <a:avLst/>
          </a:prstGeom>
          <a:noFill/>
          <a:ln/>
        </p:spPr>
        <p:txBody>
          <a:bodyPr wrap="square" lIns="0" tIns="0" rIns="0" bIns="0" rtlCol="0" anchor="t"/>
          <a:lstStyle/>
          <a:p>
            <a:pPr indent="0" marL="0">
              <a:buNone/>
            </a:pPr>
            <a:r>
              <a:rPr lang="en-US" sz="1350" dirty="0">
                <a:solidFill>
                  <a:srgbClr val="2B2A26"/>
                </a:solidFill>
                <a:latin typeface="Calibri" pitchFamily="34" charset="0"/>
                <a:ea typeface="Calibri" pitchFamily="34" charset="-122"/>
                <a:cs typeface="Calibri" pitchFamily="34" charset="-120"/>
              </a:rPr>
              <a:t>AI tests each claimed discriminator against the evaluation criteria and drafts features as strengths an evaluator can score.</a:t>
            </a:r>
            <a:endParaRPr lang="en-US" sz="1350" dirty="0"/>
          </a:p>
        </p:txBody>
      </p:sp>
      <p:sp>
        <p:nvSpPr>
          <p:cNvPr id="21" name="Shape 16"/>
          <p:cNvSpPr/>
          <p:nvPr/>
        </p:nvSpPr>
        <p:spPr>
          <a:xfrm>
            <a:off x="6231636" y="3977640"/>
            <a:ext cx="5408676" cy="1920240"/>
          </a:xfrm>
          <a:prstGeom prst="roundRect">
            <a:avLst>
              <a:gd name="adj" fmla="val 3810"/>
            </a:avLst>
          </a:prstGeom>
          <a:solidFill>
            <a:srgbClr val="FFFFFF"/>
          </a:solidFill>
          <a:ln w="9525">
            <a:solidFill>
              <a:srgbClr val="D9D3C4"/>
            </a:solidFill>
            <a:prstDash val="solid"/>
          </a:ln>
        </p:spPr>
      </p:sp>
      <p:sp>
        <p:nvSpPr>
          <p:cNvPr id="22" name="Shape 17"/>
          <p:cNvSpPr/>
          <p:nvPr/>
        </p:nvSpPr>
        <p:spPr>
          <a:xfrm>
            <a:off x="6505956" y="4297680"/>
            <a:ext cx="731520" cy="731520"/>
          </a:xfrm>
          <a:prstGeom prst="ellipse">
            <a:avLst/>
          </a:prstGeom>
          <a:solidFill>
            <a:srgbClr val="101D31"/>
          </a:solidFill>
          <a:ln w="12700">
            <a:solidFill>
              <a:srgbClr val="101D31"/>
            </a:solidFill>
            <a:prstDash val="solid"/>
          </a:ln>
        </p:spPr>
      </p:sp>
      <p:pic>
        <p:nvPicPr>
          <p:cNvPr id="23" name="Image 3" descr="preencoded.png">    </p:cNvPr>
          <p:cNvPicPr>
            <a:picLocks noChangeAspect="1"/>
          </p:cNvPicPr>
          <p:nvPr/>
        </p:nvPicPr>
        <p:blipFill>
          <a:blip r:embed="rId4"/>
          <a:stretch>
            <a:fillRect/>
          </a:stretch>
        </p:blipFill>
        <p:spPr>
          <a:xfrm>
            <a:off x="6688836" y="4480560"/>
            <a:ext cx="365760" cy="365760"/>
          </a:xfrm>
          <a:prstGeom prst="rect">
            <a:avLst/>
          </a:prstGeom>
        </p:spPr>
      </p:pic>
      <p:sp>
        <p:nvSpPr>
          <p:cNvPr id="24" name="Text 18"/>
          <p:cNvSpPr txBox="1"/>
          <p:nvPr/>
        </p:nvSpPr>
        <p:spPr>
          <a:xfrm>
            <a:off x="7466076" y="4251960"/>
            <a:ext cx="3899916" cy="365760"/>
          </a:xfrm>
          <a:prstGeom prst="rect">
            <a:avLst/>
          </a:prstGeom>
          <a:noFill/>
          <a:ln/>
        </p:spPr>
        <p:txBody>
          <a:bodyPr wrap="square" lIns="0" tIns="0" rIns="0" bIns="0" rtlCol="0" anchor="ctr"/>
          <a:lstStyle/>
          <a:p>
            <a:pPr indent="0" marL="0">
              <a:buNone/>
            </a:pPr>
            <a:r>
              <a:rPr lang="en-US" sz="1800" b="1" dirty="0">
                <a:solidFill>
                  <a:srgbClr val="101D31"/>
                </a:solidFill>
                <a:latin typeface="Cambria" pitchFamily="34" charset="0"/>
                <a:ea typeface="Cambria" pitchFamily="34" charset="-122"/>
                <a:cs typeface="Cambria" pitchFamily="34" charset="-120"/>
              </a:rPr>
              <a:t>Extra review cycles</a:t>
            </a:r>
            <a:endParaRPr lang="en-US" sz="1800" dirty="0"/>
          </a:p>
        </p:txBody>
      </p:sp>
      <p:sp>
        <p:nvSpPr>
          <p:cNvPr id="25" name="Text 19"/>
          <p:cNvSpPr txBox="1"/>
          <p:nvPr/>
        </p:nvSpPr>
        <p:spPr>
          <a:xfrm>
            <a:off x="7466076" y="4690872"/>
            <a:ext cx="3899916" cy="1097280"/>
          </a:xfrm>
          <a:prstGeom prst="rect">
            <a:avLst/>
          </a:prstGeom>
          <a:noFill/>
          <a:ln/>
        </p:spPr>
        <p:txBody>
          <a:bodyPr wrap="square" lIns="0" tIns="0" rIns="0" bIns="0" rtlCol="0" anchor="t"/>
          <a:lstStyle/>
          <a:p>
            <a:pPr indent="0" marL="0">
              <a:buNone/>
            </a:pPr>
            <a:r>
              <a:rPr lang="en-US" sz="1350" dirty="0">
                <a:solidFill>
                  <a:srgbClr val="2B2A26"/>
                </a:solidFill>
                <a:latin typeface="Calibri" pitchFamily="34" charset="0"/>
                <a:ea typeface="Calibri" pitchFamily="34" charset="-122"/>
                <a:cs typeface="Calibri" pitchFamily="34" charset="-120"/>
              </a:rPr>
              <a:t>AI reviews drafts against the evaluation criteria between the human color teams, so each color team opens a stronger draft.</a:t>
            </a:r>
            <a:endParaRPr lang="en-US" sz="13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1EA"/>
        </a:solidFill>
      </p:bgPr>
    </p:bg>
    <p:spTree>
      <p:nvGrpSpPr>
        <p:cNvPr id="1" name=""/>
        <p:cNvGrpSpPr/>
        <p:nvPr/>
      </p:nvGrpSpPr>
      <p:grpSpPr>
        <a:xfrm>
          <a:off x="0" y="0"/>
          <a:ext cx="0" cy="0"/>
          <a:chOff x="0" y="0"/>
          <a:chExt cx="0" cy="0"/>
        </a:xfrm>
      </p:grpSpPr>
      <p:sp>
        <p:nvSpPr>
          <p:cNvPr id="2" name="Text 0"/>
          <p:cNvSpPr txBox="1"/>
          <p:nvPr/>
        </p:nvSpPr>
        <p:spPr>
          <a:xfrm>
            <a:off x="548640" y="6355080"/>
            <a:ext cx="5486400" cy="274320"/>
          </a:xfrm>
          <a:prstGeom prst="rect">
            <a:avLst/>
          </a:prstGeom>
          <a:noFill/>
          <a:ln/>
        </p:spPr>
        <p:txBody>
          <a:bodyPr wrap="square" lIns="0" tIns="0" rIns="0" bIns="0" rtlCol="0" anchor="ctr"/>
          <a:lstStyle/>
          <a:p>
            <a:pPr indent="0" marL="0">
              <a:buNone/>
            </a:pPr>
            <a:r>
              <a:rPr lang="en-US" sz="1000" dirty="0">
                <a:solidFill>
                  <a:srgbClr val="6B6557"/>
                </a:solidFill>
                <a:latin typeface="Calibri" pitchFamily="34" charset="0"/>
                <a:ea typeface="Calibri" pitchFamily="34" charset="-122"/>
                <a:cs typeface="Calibri" pitchFamily="34" charset="-120"/>
              </a:rPr>
              <a:t>DANEL Business Development Services, LLC</a:t>
            </a:r>
            <a:endParaRPr lang="en-US" sz="1000" dirty="0"/>
          </a:p>
        </p:txBody>
      </p:sp>
      <p:sp>
        <p:nvSpPr>
          <p:cNvPr id="3" name="Text 1"/>
          <p:cNvSpPr txBox="1"/>
          <p:nvPr/>
        </p:nvSpPr>
        <p:spPr>
          <a:xfrm>
            <a:off x="10725912" y="6355080"/>
            <a:ext cx="914400" cy="274320"/>
          </a:xfrm>
          <a:prstGeom prst="rect">
            <a:avLst/>
          </a:prstGeom>
          <a:noFill/>
          <a:ln/>
        </p:spPr>
        <p:txBody>
          <a:bodyPr wrap="square" lIns="0" tIns="0" rIns="0" bIns="0" rtlCol="0" anchor="ctr"/>
          <a:lstStyle/>
          <a:p>
            <a:pPr algn="r" indent="0" marL="0">
              <a:buNone/>
            </a:pPr>
            <a:r>
              <a:rPr lang="en-US" sz="1000" dirty="0">
                <a:solidFill>
                  <a:srgbClr val="6B6557"/>
                </a:solidFill>
                <a:latin typeface="Calibri" pitchFamily="34" charset="0"/>
                <a:ea typeface="Calibri" pitchFamily="34" charset="-122"/>
                <a:cs typeface="Calibri" pitchFamily="34" charset="-120"/>
              </a:rPr>
              <a:t>4</a:t>
            </a:r>
            <a:endParaRPr lang="en-US" sz="1000" dirty="0"/>
          </a:p>
        </p:txBody>
      </p:sp>
      <p:sp>
        <p:nvSpPr>
          <p:cNvPr id="4" name="Text 2"/>
          <p:cNvSpPr txBox="1"/>
          <p:nvPr/>
        </p:nvSpPr>
        <p:spPr>
          <a:xfrm>
            <a:off x="548640" y="411480"/>
            <a:ext cx="8229600" cy="274320"/>
          </a:xfrm>
          <a:prstGeom prst="rect">
            <a:avLst/>
          </a:prstGeom>
          <a:noFill/>
          <a:ln/>
        </p:spPr>
        <p:txBody>
          <a:bodyPr wrap="square" lIns="0" tIns="0" rIns="0" bIns="0" rtlCol="0" anchor="ctr"/>
          <a:lstStyle/>
          <a:p>
            <a:pPr indent="0" marL="0">
              <a:buNone/>
            </a:pPr>
            <a:r>
              <a:rPr lang="en-US" sz="1200" b="1" spc="300" kern="0" dirty="0">
                <a:solidFill>
                  <a:srgbClr val="8A5F1C"/>
                </a:solidFill>
                <a:latin typeface="Calibri" pitchFamily="34" charset="0"/>
                <a:ea typeface="Calibri" pitchFamily="34" charset="-122"/>
                <a:cs typeface="Calibri" pitchFamily="34" charset="-120"/>
              </a:rPr>
              <a:t>AT A GLANCE</a:t>
            </a:r>
            <a:endParaRPr lang="en-US" sz="1200" dirty="0"/>
          </a:p>
        </p:txBody>
      </p:sp>
      <p:sp>
        <p:nvSpPr>
          <p:cNvPr id="5" name="Text 3"/>
          <p:cNvSpPr txBox="1"/>
          <p:nvPr/>
        </p:nvSpPr>
        <p:spPr>
          <a:xfrm>
            <a:off x="548640" y="731520"/>
            <a:ext cx="11091672" cy="822960"/>
          </a:xfrm>
          <a:prstGeom prst="rect">
            <a:avLst/>
          </a:prstGeom>
          <a:noFill/>
          <a:ln/>
        </p:spPr>
        <p:txBody>
          <a:bodyPr wrap="square" lIns="0" tIns="0" rIns="0" bIns="0" rtlCol="0" anchor="t"/>
          <a:lstStyle/>
          <a:p>
            <a:pPr indent="0" marL="0">
              <a:buNone/>
            </a:pPr>
            <a:r>
              <a:rPr lang="en-US" sz="3200" b="1" dirty="0">
                <a:solidFill>
                  <a:srgbClr val="101D31"/>
                </a:solidFill>
                <a:latin typeface="Cambria" pitchFamily="34" charset="0"/>
                <a:ea typeface="Cambria" pitchFamily="34" charset="-122"/>
                <a:cs typeface="Cambria" pitchFamily="34" charset="-120"/>
              </a:rPr>
              <a:t>Eight stages, from bid decision to debrief.</a:t>
            </a:r>
            <a:endParaRPr lang="en-US" sz="3200" dirty="0"/>
          </a:p>
        </p:txBody>
      </p:sp>
      <p:sp>
        <p:nvSpPr>
          <p:cNvPr id="6" name="Shape 4"/>
          <p:cNvSpPr/>
          <p:nvPr/>
        </p:nvSpPr>
        <p:spPr>
          <a:xfrm>
            <a:off x="548640" y="1783080"/>
            <a:ext cx="2601468" cy="1737360"/>
          </a:xfrm>
          <a:prstGeom prst="roundRect">
            <a:avLst>
              <a:gd name="adj" fmla="val 4211"/>
            </a:avLst>
          </a:prstGeom>
          <a:solidFill>
            <a:srgbClr val="F4F1EA"/>
          </a:solidFill>
          <a:ln w="9525">
            <a:solidFill>
              <a:srgbClr val="D9D3C4"/>
            </a:solidFill>
            <a:prstDash val="solid"/>
          </a:ln>
        </p:spPr>
      </p:sp>
      <p:sp>
        <p:nvSpPr>
          <p:cNvPr id="7" name="Shape 5"/>
          <p:cNvSpPr/>
          <p:nvPr/>
        </p:nvSpPr>
        <p:spPr>
          <a:xfrm>
            <a:off x="777240" y="2011680"/>
            <a:ext cx="457200" cy="457200"/>
          </a:xfrm>
          <a:prstGeom prst="ellipse">
            <a:avLst/>
          </a:prstGeom>
          <a:solidFill>
            <a:srgbClr val="FFFFFF"/>
          </a:solidFill>
          <a:ln w="19050">
            <a:solidFill>
              <a:srgbClr val="C08A34"/>
            </a:solidFill>
            <a:prstDash val="solid"/>
          </a:ln>
        </p:spPr>
      </p:sp>
      <p:sp>
        <p:nvSpPr>
          <p:cNvPr id="8" name="Text 6"/>
          <p:cNvSpPr txBox="1"/>
          <p:nvPr/>
        </p:nvSpPr>
        <p:spPr>
          <a:xfrm>
            <a:off x="777240" y="2011680"/>
            <a:ext cx="457200" cy="457200"/>
          </a:xfrm>
          <a:prstGeom prst="rect">
            <a:avLst/>
          </a:prstGeom>
          <a:noFill/>
          <a:ln/>
        </p:spPr>
        <p:txBody>
          <a:bodyPr wrap="square" lIns="0" tIns="0" rIns="0" bIns="0" rtlCol="0" anchor="ctr"/>
          <a:lstStyle/>
          <a:p>
            <a:pPr algn="ctr" indent="0" marL="0">
              <a:buNone/>
            </a:pPr>
            <a:r>
              <a:rPr lang="en-US" sz="1300" b="1" dirty="0">
                <a:solidFill>
                  <a:srgbClr val="8A5F1C"/>
                </a:solidFill>
                <a:latin typeface="Calibri" pitchFamily="34" charset="0"/>
                <a:ea typeface="Calibri" pitchFamily="34" charset="-122"/>
                <a:cs typeface="Calibri" pitchFamily="34" charset="-120"/>
              </a:rPr>
              <a:t>1</a:t>
            </a:r>
            <a:endParaRPr lang="en-US" sz="1300" dirty="0"/>
          </a:p>
        </p:txBody>
      </p:sp>
      <p:sp>
        <p:nvSpPr>
          <p:cNvPr id="9" name="Text 7"/>
          <p:cNvSpPr txBox="1"/>
          <p:nvPr/>
        </p:nvSpPr>
        <p:spPr>
          <a:xfrm>
            <a:off x="1371600" y="1984248"/>
            <a:ext cx="1595628" cy="512064"/>
          </a:xfrm>
          <a:prstGeom prst="rect">
            <a:avLst/>
          </a:prstGeom>
          <a:noFill/>
          <a:ln/>
        </p:spPr>
        <p:txBody>
          <a:bodyPr wrap="square" lIns="0" tIns="0" rIns="0" bIns="0" rtlCol="0" anchor="ctr"/>
          <a:lstStyle/>
          <a:p>
            <a:pPr indent="0" marL="0">
              <a:buNone/>
            </a:pPr>
            <a:r>
              <a:rPr lang="en-US" sz="1600" b="1" dirty="0">
                <a:solidFill>
                  <a:srgbClr val="101D31"/>
                </a:solidFill>
                <a:latin typeface="Cambria" pitchFamily="34" charset="0"/>
                <a:ea typeface="Cambria" pitchFamily="34" charset="-122"/>
                <a:cs typeface="Cambria" pitchFamily="34" charset="-120"/>
              </a:rPr>
              <a:t>Qualify</a:t>
            </a:r>
            <a:endParaRPr lang="en-US" sz="1600" dirty="0"/>
          </a:p>
        </p:txBody>
      </p:sp>
      <p:sp>
        <p:nvSpPr>
          <p:cNvPr id="10" name="Text 8"/>
          <p:cNvSpPr txBox="1"/>
          <p:nvPr/>
        </p:nvSpPr>
        <p:spPr>
          <a:xfrm>
            <a:off x="777240" y="2651760"/>
            <a:ext cx="2144268" cy="228600"/>
          </a:xfrm>
          <a:prstGeom prst="rect">
            <a:avLst/>
          </a:prstGeom>
          <a:noFill/>
          <a:ln/>
        </p:spPr>
        <p:txBody>
          <a:bodyPr wrap="square" lIns="0" tIns="0" rIns="0" bIns="0" rtlCol="0" anchor="ctr"/>
          <a:lstStyle/>
          <a:p>
            <a:pPr indent="0" marL="0">
              <a:buNone/>
            </a:pPr>
            <a:r>
              <a:rPr lang="en-US" sz="1000" b="1" spc="200" kern="0" dirty="0">
                <a:solidFill>
                  <a:srgbClr val="6B6557"/>
                </a:solidFill>
                <a:latin typeface="Calibri" pitchFamily="34" charset="0"/>
                <a:ea typeface="Calibri" pitchFamily="34" charset="-122"/>
                <a:cs typeface="Calibri" pitchFamily="34" charset="-120"/>
              </a:rPr>
              <a:t>BASELINE ARTIFACT</a:t>
            </a:r>
            <a:endParaRPr lang="en-US" sz="1000" dirty="0"/>
          </a:p>
        </p:txBody>
      </p:sp>
      <p:sp>
        <p:nvSpPr>
          <p:cNvPr id="11" name="Text 9"/>
          <p:cNvSpPr txBox="1"/>
          <p:nvPr/>
        </p:nvSpPr>
        <p:spPr>
          <a:xfrm>
            <a:off x="777240" y="2880360"/>
            <a:ext cx="2144268" cy="548640"/>
          </a:xfrm>
          <a:prstGeom prst="rect">
            <a:avLst/>
          </a:prstGeom>
          <a:noFill/>
          <a:ln/>
        </p:spPr>
        <p:txBody>
          <a:bodyPr wrap="square" lIns="0" tIns="0" rIns="0" bIns="0" rtlCol="0" anchor="t"/>
          <a:lstStyle/>
          <a:p>
            <a:pPr indent="0" marL="0">
              <a:buNone/>
            </a:pPr>
            <a:r>
              <a:rPr lang="en-US" sz="1300" dirty="0">
                <a:solidFill>
                  <a:srgbClr val="2B2A26"/>
                </a:solidFill>
                <a:latin typeface="Calibri" pitchFamily="34" charset="0"/>
                <a:ea typeface="Calibri" pitchFamily="34" charset="-122"/>
                <a:cs typeface="Calibri" pitchFamily="34" charset="-120"/>
              </a:rPr>
              <a:t>Opportunity assessment</a:t>
            </a:r>
            <a:endParaRPr lang="en-US" sz="1300" dirty="0"/>
          </a:p>
        </p:txBody>
      </p:sp>
      <p:sp>
        <p:nvSpPr>
          <p:cNvPr id="12" name="Shape 10"/>
          <p:cNvSpPr/>
          <p:nvPr/>
        </p:nvSpPr>
        <p:spPr>
          <a:xfrm>
            <a:off x="3378708" y="1783080"/>
            <a:ext cx="2601468" cy="1737360"/>
          </a:xfrm>
          <a:prstGeom prst="roundRect">
            <a:avLst>
              <a:gd name="adj" fmla="val 4211"/>
            </a:avLst>
          </a:prstGeom>
          <a:solidFill>
            <a:srgbClr val="FFFFFF"/>
          </a:solidFill>
          <a:ln w="9525">
            <a:solidFill>
              <a:srgbClr val="D9D3C4"/>
            </a:solidFill>
            <a:prstDash val="solid"/>
          </a:ln>
        </p:spPr>
      </p:sp>
      <p:sp>
        <p:nvSpPr>
          <p:cNvPr id="13" name="Shape 11"/>
          <p:cNvSpPr/>
          <p:nvPr/>
        </p:nvSpPr>
        <p:spPr>
          <a:xfrm>
            <a:off x="3607308" y="2011680"/>
            <a:ext cx="457200" cy="457200"/>
          </a:xfrm>
          <a:prstGeom prst="ellipse">
            <a:avLst/>
          </a:prstGeom>
          <a:solidFill>
            <a:srgbClr val="C08A34"/>
          </a:solidFill>
          <a:ln w="19050">
            <a:solidFill>
              <a:srgbClr val="C08A34"/>
            </a:solidFill>
            <a:prstDash val="solid"/>
          </a:ln>
        </p:spPr>
      </p:sp>
      <p:sp>
        <p:nvSpPr>
          <p:cNvPr id="14" name="Text 12"/>
          <p:cNvSpPr txBox="1"/>
          <p:nvPr/>
        </p:nvSpPr>
        <p:spPr>
          <a:xfrm>
            <a:off x="3607308" y="2011680"/>
            <a:ext cx="457200" cy="457200"/>
          </a:xfrm>
          <a:prstGeom prst="rect">
            <a:avLst/>
          </a:prstGeom>
          <a:noFill/>
          <a:ln/>
        </p:spPr>
        <p:txBody>
          <a:bodyPr wrap="square" lIns="0" tIns="0" rIns="0" bIns="0" rtlCol="0" anchor="ctr"/>
          <a:lstStyle/>
          <a:p>
            <a:pPr algn="ctr" indent="0" marL="0">
              <a:buNone/>
            </a:pPr>
            <a:r>
              <a:rPr lang="en-US" sz="1300" b="1" dirty="0">
                <a:solidFill>
                  <a:srgbClr val="101D31"/>
                </a:solidFill>
                <a:latin typeface="Calibri" pitchFamily="34" charset="0"/>
                <a:ea typeface="Calibri" pitchFamily="34" charset="-122"/>
                <a:cs typeface="Calibri" pitchFamily="34" charset="-120"/>
              </a:rPr>
              <a:t>2</a:t>
            </a:r>
            <a:endParaRPr lang="en-US" sz="1300" dirty="0"/>
          </a:p>
        </p:txBody>
      </p:sp>
      <p:sp>
        <p:nvSpPr>
          <p:cNvPr id="15" name="Text 13"/>
          <p:cNvSpPr txBox="1"/>
          <p:nvPr/>
        </p:nvSpPr>
        <p:spPr>
          <a:xfrm>
            <a:off x="4201668" y="1984248"/>
            <a:ext cx="1595628" cy="512064"/>
          </a:xfrm>
          <a:prstGeom prst="rect">
            <a:avLst/>
          </a:prstGeom>
          <a:noFill/>
          <a:ln/>
        </p:spPr>
        <p:txBody>
          <a:bodyPr wrap="square" lIns="0" tIns="0" rIns="0" bIns="0" rtlCol="0" anchor="ctr"/>
          <a:lstStyle/>
          <a:p>
            <a:pPr indent="0" marL="0">
              <a:buNone/>
            </a:pPr>
            <a:r>
              <a:rPr lang="en-US" sz="1600" b="1" dirty="0">
                <a:solidFill>
                  <a:srgbClr val="101D31"/>
                </a:solidFill>
                <a:latin typeface="Cambria" pitchFamily="34" charset="0"/>
                <a:ea typeface="Cambria" pitchFamily="34" charset="-122"/>
                <a:cs typeface="Cambria" pitchFamily="34" charset="-120"/>
              </a:rPr>
              <a:t>Capture plan</a:t>
            </a:r>
            <a:endParaRPr lang="en-US" sz="1600" dirty="0"/>
          </a:p>
        </p:txBody>
      </p:sp>
      <p:sp>
        <p:nvSpPr>
          <p:cNvPr id="16" name="Text 14"/>
          <p:cNvSpPr txBox="1"/>
          <p:nvPr/>
        </p:nvSpPr>
        <p:spPr>
          <a:xfrm>
            <a:off x="3607308" y="2651760"/>
            <a:ext cx="2144268" cy="228600"/>
          </a:xfrm>
          <a:prstGeom prst="rect">
            <a:avLst/>
          </a:prstGeom>
          <a:noFill/>
          <a:ln/>
        </p:spPr>
        <p:txBody>
          <a:bodyPr wrap="square" lIns="0" tIns="0" rIns="0" bIns="0" rtlCol="0" anchor="ctr"/>
          <a:lstStyle/>
          <a:p>
            <a:pPr indent="0" marL="0">
              <a:buNone/>
            </a:pPr>
            <a:r>
              <a:rPr lang="en-US" sz="1000" b="1" spc="200" kern="0" dirty="0">
                <a:solidFill>
                  <a:srgbClr val="6B6557"/>
                </a:solidFill>
                <a:latin typeface="Calibri" pitchFamily="34" charset="0"/>
                <a:ea typeface="Calibri" pitchFamily="34" charset="-122"/>
                <a:cs typeface="Calibri" pitchFamily="34" charset="-120"/>
              </a:rPr>
              <a:t>BASELINE ARTIFACT</a:t>
            </a:r>
            <a:endParaRPr lang="en-US" sz="1000" dirty="0"/>
          </a:p>
        </p:txBody>
      </p:sp>
      <p:sp>
        <p:nvSpPr>
          <p:cNvPr id="17" name="Text 15"/>
          <p:cNvSpPr txBox="1"/>
          <p:nvPr/>
        </p:nvSpPr>
        <p:spPr>
          <a:xfrm>
            <a:off x="3607308" y="2880360"/>
            <a:ext cx="2144268" cy="548640"/>
          </a:xfrm>
          <a:prstGeom prst="rect">
            <a:avLst/>
          </a:prstGeom>
          <a:noFill/>
          <a:ln/>
        </p:spPr>
        <p:txBody>
          <a:bodyPr wrap="square" lIns="0" tIns="0" rIns="0" bIns="0" rtlCol="0" anchor="t"/>
          <a:lstStyle/>
          <a:p>
            <a:pPr indent="0" marL="0">
              <a:buNone/>
            </a:pPr>
            <a:r>
              <a:rPr lang="en-US" sz="1300" dirty="0">
                <a:solidFill>
                  <a:srgbClr val="2B2A26"/>
                </a:solidFill>
                <a:latin typeface="Calibri" pitchFamily="34" charset="0"/>
                <a:ea typeface="Calibri" pitchFamily="34" charset="-122"/>
                <a:cs typeface="Calibri" pitchFamily="34" charset="-120"/>
              </a:rPr>
              <a:t>Customer and competitor baseline</a:t>
            </a:r>
            <a:endParaRPr lang="en-US" sz="1300" dirty="0"/>
          </a:p>
        </p:txBody>
      </p:sp>
      <p:sp>
        <p:nvSpPr>
          <p:cNvPr id="18" name="Shape 16"/>
          <p:cNvSpPr/>
          <p:nvPr/>
        </p:nvSpPr>
        <p:spPr>
          <a:xfrm>
            <a:off x="6208776" y="1783080"/>
            <a:ext cx="2601468" cy="1737360"/>
          </a:xfrm>
          <a:prstGeom prst="roundRect">
            <a:avLst>
              <a:gd name="adj" fmla="val 4211"/>
            </a:avLst>
          </a:prstGeom>
          <a:solidFill>
            <a:srgbClr val="FFFFFF"/>
          </a:solidFill>
          <a:ln w="9525">
            <a:solidFill>
              <a:srgbClr val="D9D3C4"/>
            </a:solidFill>
            <a:prstDash val="solid"/>
          </a:ln>
        </p:spPr>
      </p:sp>
      <p:sp>
        <p:nvSpPr>
          <p:cNvPr id="19" name="Shape 17"/>
          <p:cNvSpPr/>
          <p:nvPr/>
        </p:nvSpPr>
        <p:spPr>
          <a:xfrm>
            <a:off x="6437376" y="2011680"/>
            <a:ext cx="457200" cy="457200"/>
          </a:xfrm>
          <a:prstGeom prst="ellipse">
            <a:avLst/>
          </a:prstGeom>
          <a:solidFill>
            <a:srgbClr val="C08A34"/>
          </a:solidFill>
          <a:ln w="19050">
            <a:solidFill>
              <a:srgbClr val="C08A34"/>
            </a:solidFill>
            <a:prstDash val="solid"/>
          </a:ln>
        </p:spPr>
      </p:sp>
      <p:sp>
        <p:nvSpPr>
          <p:cNvPr id="20" name="Text 18"/>
          <p:cNvSpPr txBox="1"/>
          <p:nvPr/>
        </p:nvSpPr>
        <p:spPr>
          <a:xfrm>
            <a:off x="6437376" y="2011680"/>
            <a:ext cx="457200" cy="457200"/>
          </a:xfrm>
          <a:prstGeom prst="rect">
            <a:avLst/>
          </a:prstGeom>
          <a:noFill/>
          <a:ln/>
        </p:spPr>
        <p:txBody>
          <a:bodyPr wrap="square" lIns="0" tIns="0" rIns="0" bIns="0" rtlCol="0" anchor="ctr"/>
          <a:lstStyle/>
          <a:p>
            <a:pPr algn="ctr" indent="0" marL="0">
              <a:buNone/>
            </a:pPr>
            <a:r>
              <a:rPr lang="en-US" sz="1300" b="1" dirty="0">
                <a:solidFill>
                  <a:srgbClr val="101D31"/>
                </a:solidFill>
                <a:latin typeface="Calibri" pitchFamily="34" charset="0"/>
                <a:ea typeface="Calibri" pitchFamily="34" charset="-122"/>
                <a:cs typeface="Calibri" pitchFamily="34" charset="-120"/>
              </a:rPr>
              <a:t>3</a:t>
            </a:r>
            <a:endParaRPr lang="en-US" sz="1300" dirty="0"/>
          </a:p>
        </p:txBody>
      </p:sp>
      <p:sp>
        <p:nvSpPr>
          <p:cNvPr id="21" name="Text 19"/>
          <p:cNvSpPr txBox="1"/>
          <p:nvPr/>
        </p:nvSpPr>
        <p:spPr>
          <a:xfrm>
            <a:off x="7031736" y="1984248"/>
            <a:ext cx="1595628" cy="512064"/>
          </a:xfrm>
          <a:prstGeom prst="rect">
            <a:avLst/>
          </a:prstGeom>
          <a:noFill/>
          <a:ln/>
        </p:spPr>
        <p:txBody>
          <a:bodyPr wrap="square" lIns="0" tIns="0" rIns="0" bIns="0" rtlCol="0" anchor="ctr"/>
          <a:lstStyle/>
          <a:p>
            <a:pPr indent="0" marL="0">
              <a:buNone/>
            </a:pPr>
            <a:r>
              <a:rPr lang="en-US" sz="1600" b="1" dirty="0">
                <a:solidFill>
                  <a:srgbClr val="101D31"/>
                </a:solidFill>
                <a:latin typeface="Cambria" pitchFamily="34" charset="0"/>
                <a:ea typeface="Cambria" pitchFamily="34" charset="-122"/>
                <a:cs typeface="Cambria" pitchFamily="34" charset="-120"/>
              </a:rPr>
              <a:t>Solution and win strategy</a:t>
            </a:r>
            <a:endParaRPr lang="en-US" sz="1600" dirty="0"/>
          </a:p>
        </p:txBody>
      </p:sp>
      <p:sp>
        <p:nvSpPr>
          <p:cNvPr id="22" name="Text 20"/>
          <p:cNvSpPr txBox="1"/>
          <p:nvPr/>
        </p:nvSpPr>
        <p:spPr>
          <a:xfrm>
            <a:off x="6437376" y="2651760"/>
            <a:ext cx="2144268" cy="228600"/>
          </a:xfrm>
          <a:prstGeom prst="rect">
            <a:avLst/>
          </a:prstGeom>
          <a:noFill/>
          <a:ln/>
        </p:spPr>
        <p:txBody>
          <a:bodyPr wrap="square" lIns="0" tIns="0" rIns="0" bIns="0" rtlCol="0" anchor="ctr"/>
          <a:lstStyle/>
          <a:p>
            <a:pPr indent="0" marL="0">
              <a:buNone/>
            </a:pPr>
            <a:r>
              <a:rPr lang="en-US" sz="1000" b="1" spc="200" kern="0" dirty="0">
                <a:solidFill>
                  <a:srgbClr val="6B6557"/>
                </a:solidFill>
                <a:latin typeface="Calibri" pitchFamily="34" charset="0"/>
                <a:ea typeface="Calibri" pitchFamily="34" charset="-122"/>
                <a:cs typeface="Calibri" pitchFamily="34" charset="-120"/>
              </a:rPr>
              <a:t>BASELINE ARTIFACT</a:t>
            </a:r>
            <a:endParaRPr lang="en-US" sz="1000" dirty="0"/>
          </a:p>
        </p:txBody>
      </p:sp>
      <p:sp>
        <p:nvSpPr>
          <p:cNvPr id="23" name="Text 21"/>
          <p:cNvSpPr txBox="1"/>
          <p:nvPr/>
        </p:nvSpPr>
        <p:spPr>
          <a:xfrm>
            <a:off x="6437376" y="2880360"/>
            <a:ext cx="2144268" cy="548640"/>
          </a:xfrm>
          <a:prstGeom prst="rect">
            <a:avLst/>
          </a:prstGeom>
          <a:noFill/>
          <a:ln/>
        </p:spPr>
        <p:txBody>
          <a:bodyPr wrap="square" lIns="0" tIns="0" rIns="0" bIns="0" rtlCol="0" anchor="t"/>
          <a:lstStyle/>
          <a:p>
            <a:pPr indent="0" marL="0">
              <a:buNone/>
            </a:pPr>
            <a:r>
              <a:rPr lang="en-US" sz="1300" dirty="0">
                <a:solidFill>
                  <a:srgbClr val="2B2A26"/>
                </a:solidFill>
                <a:latin typeface="Calibri" pitchFamily="34" charset="0"/>
                <a:ea typeface="Calibri" pitchFamily="34" charset="-122"/>
                <a:cs typeface="Calibri" pitchFamily="34" charset="-120"/>
              </a:rPr>
              <a:t>Win themes and discriminators</a:t>
            </a:r>
            <a:endParaRPr lang="en-US" sz="1300" dirty="0"/>
          </a:p>
        </p:txBody>
      </p:sp>
      <p:sp>
        <p:nvSpPr>
          <p:cNvPr id="24" name="Shape 22"/>
          <p:cNvSpPr/>
          <p:nvPr/>
        </p:nvSpPr>
        <p:spPr>
          <a:xfrm>
            <a:off x="9038844" y="1783080"/>
            <a:ext cx="2601468" cy="1737360"/>
          </a:xfrm>
          <a:prstGeom prst="roundRect">
            <a:avLst>
              <a:gd name="adj" fmla="val 4211"/>
            </a:avLst>
          </a:prstGeom>
          <a:solidFill>
            <a:srgbClr val="FFFFFF"/>
          </a:solidFill>
          <a:ln w="9525">
            <a:solidFill>
              <a:srgbClr val="D9D3C4"/>
            </a:solidFill>
            <a:prstDash val="solid"/>
          </a:ln>
        </p:spPr>
      </p:sp>
      <p:sp>
        <p:nvSpPr>
          <p:cNvPr id="25" name="Shape 23"/>
          <p:cNvSpPr/>
          <p:nvPr/>
        </p:nvSpPr>
        <p:spPr>
          <a:xfrm>
            <a:off x="9267444" y="2011680"/>
            <a:ext cx="457200" cy="457200"/>
          </a:xfrm>
          <a:prstGeom prst="ellipse">
            <a:avLst/>
          </a:prstGeom>
          <a:solidFill>
            <a:srgbClr val="C08A34"/>
          </a:solidFill>
          <a:ln w="19050">
            <a:solidFill>
              <a:srgbClr val="C08A34"/>
            </a:solidFill>
            <a:prstDash val="solid"/>
          </a:ln>
        </p:spPr>
      </p:sp>
      <p:sp>
        <p:nvSpPr>
          <p:cNvPr id="26" name="Text 24"/>
          <p:cNvSpPr txBox="1"/>
          <p:nvPr/>
        </p:nvSpPr>
        <p:spPr>
          <a:xfrm>
            <a:off x="9267444" y="2011680"/>
            <a:ext cx="457200" cy="457200"/>
          </a:xfrm>
          <a:prstGeom prst="rect">
            <a:avLst/>
          </a:prstGeom>
          <a:noFill/>
          <a:ln/>
        </p:spPr>
        <p:txBody>
          <a:bodyPr wrap="square" lIns="0" tIns="0" rIns="0" bIns="0" rtlCol="0" anchor="ctr"/>
          <a:lstStyle/>
          <a:p>
            <a:pPr algn="ctr" indent="0" marL="0">
              <a:buNone/>
            </a:pPr>
            <a:r>
              <a:rPr lang="en-US" sz="1300" b="1" dirty="0">
                <a:solidFill>
                  <a:srgbClr val="101D31"/>
                </a:solidFill>
                <a:latin typeface="Calibri" pitchFamily="34" charset="0"/>
                <a:ea typeface="Calibri" pitchFamily="34" charset="-122"/>
                <a:cs typeface="Calibri" pitchFamily="34" charset="-120"/>
              </a:rPr>
              <a:t>4</a:t>
            </a:r>
            <a:endParaRPr lang="en-US" sz="1300" dirty="0"/>
          </a:p>
        </p:txBody>
      </p:sp>
      <p:sp>
        <p:nvSpPr>
          <p:cNvPr id="27" name="Text 25"/>
          <p:cNvSpPr txBox="1"/>
          <p:nvPr/>
        </p:nvSpPr>
        <p:spPr>
          <a:xfrm>
            <a:off x="9861804" y="1984248"/>
            <a:ext cx="1595628" cy="512064"/>
          </a:xfrm>
          <a:prstGeom prst="rect">
            <a:avLst/>
          </a:prstGeom>
          <a:noFill/>
          <a:ln/>
        </p:spPr>
        <p:txBody>
          <a:bodyPr wrap="square" lIns="0" tIns="0" rIns="0" bIns="0" rtlCol="0" anchor="ctr"/>
          <a:lstStyle/>
          <a:p>
            <a:pPr indent="0" marL="0">
              <a:buNone/>
            </a:pPr>
            <a:r>
              <a:rPr lang="en-US" sz="1600" b="1" dirty="0">
                <a:solidFill>
                  <a:srgbClr val="101D31"/>
                </a:solidFill>
                <a:latin typeface="Cambria" pitchFamily="34" charset="0"/>
                <a:ea typeface="Cambria" pitchFamily="34" charset="-122"/>
                <a:cs typeface="Cambria" pitchFamily="34" charset="-120"/>
              </a:rPr>
              <a:t>Proposal plan</a:t>
            </a:r>
            <a:endParaRPr lang="en-US" sz="1600" dirty="0"/>
          </a:p>
        </p:txBody>
      </p:sp>
      <p:sp>
        <p:nvSpPr>
          <p:cNvPr id="28" name="Text 26"/>
          <p:cNvSpPr txBox="1"/>
          <p:nvPr/>
        </p:nvSpPr>
        <p:spPr>
          <a:xfrm>
            <a:off x="9267444" y="2651760"/>
            <a:ext cx="2144268" cy="228600"/>
          </a:xfrm>
          <a:prstGeom prst="rect">
            <a:avLst/>
          </a:prstGeom>
          <a:noFill/>
          <a:ln/>
        </p:spPr>
        <p:txBody>
          <a:bodyPr wrap="square" lIns="0" tIns="0" rIns="0" bIns="0" rtlCol="0" anchor="ctr"/>
          <a:lstStyle/>
          <a:p>
            <a:pPr indent="0" marL="0">
              <a:buNone/>
            </a:pPr>
            <a:r>
              <a:rPr lang="en-US" sz="1000" b="1" spc="200" kern="0" dirty="0">
                <a:solidFill>
                  <a:srgbClr val="6B6557"/>
                </a:solidFill>
                <a:latin typeface="Calibri" pitchFamily="34" charset="0"/>
                <a:ea typeface="Calibri" pitchFamily="34" charset="-122"/>
                <a:cs typeface="Calibri" pitchFamily="34" charset="-120"/>
              </a:rPr>
              <a:t>BASELINE ARTIFACT</a:t>
            </a:r>
            <a:endParaRPr lang="en-US" sz="1000" dirty="0"/>
          </a:p>
        </p:txBody>
      </p:sp>
      <p:sp>
        <p:nvSpPr>
          <p:cNvPr id="29" name="Text 27"/>
          <p:cNvSpPr txBox="1"/>
          <p:nvPr/>
        </p:nvSpPr>
        <p:spPr>
          <a:xfrm>
            <a:off x="9267444" y="2880360"/>
            <a:ext cx="2144268" cy="548640"/>
          </a:xfrm>
          <a:prstGeom prst="rect">
            <a:avLst/>
          </a:prstGeom>
          <a:noFill/>
          <a:ln/>
        </p:spPr>
        <p:txBody>
          <a:bodyPr wrap="square" lIns="0" tIns="0" rIns="0" bIns="0" rtlCol="0" anchor="t"/>
          <a:lstStyle/>
          <a:p>
            <a:pPr indent="0" marL="0">
              <a:buNone/>
            </a:pPr>
            <a:r>
              <a:rPr lang="en-US" sz="1300" dirty="0">
                <a:solidFill>
                  <a:srgbClr val="2B2A26"/>
                </a:solidFill>
                <a:latin typeface="Calibri" pitchFamily="34" charset="0"/>
                <a:ea typeface="Calibri" pitchFamily="34" charset="-122"/>
                <a:cs typeface="Calibri" pitchFamily="34" charset="-120"/>
              </a:rPr>
              <a:t>Compliance matrix and annotated outline</a:t>
            </a:r>
            <a:endParaRPr lang="en-US" sz="1300" dirty="0"/>
          </a:p>
        </p:txBody>
      </p:sp>
      <p:sp>
        <p:nvSpPr>
          <p:cNvPr id="30" name="Shape 28"/>
          <p:cNvSpPr/>
          <p:nvPr/>
        </p:nvSpPr>
        <p:spPr>
          <a:xfrm>
            <a:off x="548640" y="3749040"/>
            <a:ext cx="2601468" cy="1737360"/>
          </a:xfrm>
          <a:prstGeom prst="roundRect">
            <a:avLst>
              <a:gd name="adj" fmla="val 4211"/>
            </a:avLst>
          </a:prstGeom>
          <a:solidFill>
            <a:srgbClr val="FFFFFF"/>
          </a:solidFill>
          <a:ln w="9525">
            <a:solidFill>
              <a:srgbClr val="D9D3C4"/>
            </a:solidFill>
            <a:prstDash val="solid"/>
          </a:ln>
        </p:spPr>
      </p:sp>
      <p:sp>
        <p:nvSpPr>
          <p:cNvPr id="31" name="Shape 29"/>
          <p:cNvSpPr/>
          <p:nvPr/>
        </p:nvSpPr>
        <p:spPr>
          <a:xfrm>
            <a:off x="777240" y="3977640"/>
            <a:ext cx="457200" cy="457200"/>
          </a:xfrm>
          <a:prstGeom prst="ellipse">
            <a:avLst/>
          </a:prstGeom>
          <a:solidFill>
            <a:srgbClr val="C08A34"/>
          </a:solidFill>
          <a:ln w="19050">
            <a:solidFill>
              <a:srgbClr val="C08A34"/>
            </a:solidFill>
            <a:prstDash val="solid"/>
          </a:ln>
        </p:spPr>
      </p:sp>
      <p:sp>
        <p:nvSpPr>
          <p:cNvPr id="32" name="Text 30"/>
          <p:cNvSpPr txBox="1"/>
          <p:nvPr/>
        </p:nvSpPr>
        <p:spPr>
          <a:xfrm>
            <a:off x="777240" y="3977640"/>
            <a:ext cx="457200" cy="457200"/>
          </a:xfrm>
          <a:prstGeom prst="rect">
            <a:avLst/>
          </a:prstGeom>
          <a:noFill/>
          <a:ln/>
        </p:spPr>
        <p:txBody>
          <a:bodyPr wrap="square" lIns="0" tIns="0" rIns="0" bIns="0" rtlCol="0" anchor="ctr"/>
          <a:lstStyle/>
          <a:p>
            <a:pPr algn="ctr" indent="0" marL="0">
              <a:buNone/>
            </a:pPr>
            <a:r>
              <a:rPr lang="en-US" sz="1300" b="1" dirty="0">
                <a:solidFill>
                  <a:srgbClr val="101D31"/>
                </a:solidFill>
                <a:latin typeface="Calibri" pitchFamily="34" charset="0"/>
                <a:ea typeface="Calibri" pitchFamily="34" charset="-122"/>
                <a:cs typeface="Calibri" pitchFamily="34" charset="-120"/>
              </a:rPr>
              <a:t>5</a:t>
            </a:r>
            <a:endParaRPr lang="en-US" sz="1300" dirty="0"/>
          </a:p>
        </p:txBody>
      </p:sp>
      <p:sp>
        <p:nvSpPr>
          <p:cNvPr id="33" name="Text 31"/>
          <p:cNvSpPr txBox="1"/>
          <p:nvPr/>
        </p:nvSpPr>
        <p:spPr>
          <a:xfrm>
            <a:off x="1371600" y="3950208"/>
            <a:ext cx="1595628" cy="512064"/>
          </a:xfrm>
          <a:prstGeom prst="rect">
            <a:avLst/>
          </a:prstGeom>
          <a:noFill/>
          <a:ln/>
        </p:spPr>
        <p:txBody>
          <a:bodyPr wrap="square" lIns="0" tIns="0" rIns="0" bIns="0" rtlCol="0" anchor="ctr"/>
          <a:lstStyle/>
          <a:p>
            <a:pPr indent="0" marL="0">
              <a:buNone/>
            </a:pPr>
            <a:r>
              <a:rPr lang="en-US" sz="1600" b="1" dirty="0">
                <a:solidFill>
                  <a:srgbClr val="101D31"/>
                </a:solidFill>
                <a:latin typeface="Cambria" pitchFamily="34" charset="0"/>
                <a:ea typeface="Cambria" pitchFamily="34" charset="-122"/>
                <a:cs typeface="Cambria" pitchFamily="34" charset="-120"/>
              </a:rPr>
              <a:t>Write</a:t>
            </a:r>
            <a:endParaRPr lang="en-US" sz="1600" dirty="0"/>
          </a:p>
        </p:txBody>
      </p:sp>
      <p:sp>
        <p:nvSpPr>
          <p:cNvPr id="34" name="Text 32"/>
          <p:cNvSpPr txBox="1"/>
          <p:nvPr/>
        </p:nvSpPr>
        <p:spPr>
          <a:xfrm>
            <a:off x="777240" y="4617720"/>
            <a:ext cx="2144268" cy="228600"/>
          </a:xfrm>
          <a:prstGeom prst="rect">
            <a:avLst/>
          </a:prstGeom>
          <a:noFill/>
          <a:ln/>
        </p:spPr>
        <p:txBody>
          <a:bodyPr wrap="square" lIns="0" tIns="0" rIns="0" bIns="0" rtlCol="0" anchor="ctr"/>
          <a:lstStyle/>
          <a:p>
            <a:pPr indent="0" marL="0">
              <a:buNone/>
            </a:pPr>
            <a:r>
              <a:rPr lang="en-US" sz="1000" b="1" spc="200" kern="0" dirty="0">
                <a:solidFill>
                  <a:srgbClr val="6B6557"/>
                </a:solidFill>
                <a:latin typeface="Calibri" pitchFamily="34" charset="0"/>
                <a:ea typeface="Calibri" pitchFamily="34" charset="-122"/>
                <a:cs typeface="Calibri" pitchFamily="34" charset="-120"/>
              </a:rPr>
              <a:t>BASELINE ARTIFACT</a:t>
            </a:r>
            <a:endParaRPr lang="en-US" sz="1000" dirty="0"/>
          </a:p>
        </p:txBody>
      </p:sp>
      <p:sp>
        <p:nvSpPr>
          <p:cNvPr id="35" name="Text 33"/>
          <p:cNvSpPr txBox="1"/>
          <p:nvPr/>
        </p:nvSpPr>
        <p:spPr>
          <a:xfrm>
            <a:off x="777240" y="4846320"/>
            <a:ext cx="2144268" cy="548640"/>
          </a:xfrm>
          <a:prstGeom prst="rect">
            <a:avLst/>
          </a:prstGeom>
          <a:noFill/>
          <a:ln/>
        </p:spPr>
        <p:txBody>
          <a:bodyPr wrap="square" lIns="0" tIns="0" rIns="0" bIns="0" rtlCol="0" anchor="t"/>
          <a:lstStyle/>
          <a:p>
            <a:pPr indent="0" marL="0">
              <a:buNone/>
            </a:pPr>
            <a:r>
              <a:rPr lang="en-US" sz="1300" dirty="0">
                <a:solidFill>
                  <a:srgbClr val="2B2A26"/>
                </a:solidFill>
                <a:latin typeface="Calibri" pitchFamily="34" charset="0"/>
                <a:ea typeface="Calibri" pitchFamily="34" charset="-122"/>
                <a:cs typeface="Calibri" pitchFamily="34" charset="-120"/>
              </a:rPr>
              <a:t>Section drafts</a:t>
            </a:r>
            <a:endParaRPr lang="en-US" sz="1300" dirty="0"/>
          </a:p>
        </p:txBody>
      </p:sp>
      <p:sp>
        <p:nvSpPr>
          <p:cNvPr id="36" name="Shape 34"/>
          <p:cNvSpPr/>
          <p:nvPr/>
        </p:nvSpPr>
        <p:spPr>
          <a:xfrm>
            <a:off x="3378708" y="3749040"/>
            <a:ext cx="2601468" cy="1737360"/>
          </a:xfrm>
          <a:prstGeom prst="roundRect">
            <a:avLst>
              <a:gd name="adj" fmla="val 4211"/>
            </a:avLst>
          </a:prstGeom>
          <a:solidFill>
            <a:srgbClr val="FFFFFF"/>
          </a:solidFill>
          <a:ln w="9525">
            <a:solidFill>
              <a:srgbClr val="D9D3C4"/>
            </a:solidFill>
            <a:prstDash val="solid"/>
          </a:ln>
        </p:spPr>
      </p:sp>
      <p:sp>
        <p:nvSpPr>
          <p:cNvPr id="37" name="Shape 35"/>
          <p:cNvSpPr/>
          <p:nvPr/>
        </p:nvSpPr>
        <p:spPr>
          <a:xfrm>
            <a:off x="3607308" y="3977640"/>
            <a:ext cx="457200" cy="457200"/>
          </a:xfrm>
          <a:prstGeom prst="ellipse">
            <a:avLst/>
          </a:prstGeom>
          <a:solidFill>
            <a:srgbClr val="C08A34"/>
          </a:solidFill>
          <a:ln w="19050">
            <a:solidFill>
              <a:srgbClr val="C08A34"/>
            </a:solidFill>
            <a:prstDash val="solid"/>
          </a:ln>
        </p:spPr>
      </p:sp>
      <p:sp>
        <p:nvSpPr>
          <p:cNvPr id="38" name="Text 36"/>
          <p:cNvSpPr txBox="1"/>
          <p:nvPr/>
        </p:nvSpPr>
        <p:spPr>
          <a:xfrm>
            <a:off x="3607308" y="3977640"/>
            <a:ext cx="457200" cy="457200"/>
          </a:xfrm>
          <a:prstGeom prst="rect">
            <a:avLst/>
          </a:prstGeom>
          <a:noFill/>
          <a:ln/>
        </p:spPr>
        <p:txBody>
          <a:bodyPr wrap="square" lIns="0" tIns="0" rIns="0" bIns="0" rtlCol="0" anchor="ctr"/>
          <a:lstStyle/>
          <a:p>
            <a:pPr algn="ctr" indent="0" marL="0">
              <a:buNone/>
            </a:pPr>
            <a:r>
              <a:rPr lang="en-US" sz="1300" b="1" dirty="0">
                <a:solidFill>
                  <a:srgbClr val="101D31"/>
                </a:solidFill>
                <a:latin typeface="Calibri" pitchFamily="34" charset="0"/>
                <a:ea typeface="Calibri" pitchFamily="34" charset="-122"/>
                <a:cs typeface="Calibri" pitchFamily="34" charset="-120"/>
              </a:rPr>
              <a:t>6</a:t>
            </a:r>
            <a:endParaRPr lang="en-US" sz="1300" dirty="0"/>
          </a:p>
        </p:txBody>
      </p:sp>
      <p:sp>
        <p:nvSpPr>
          <p:cNvPr id="39" name="Text 37"/>
          <p:cNvSpPr txBox="1"/>
          <p:nvPr/>
        </p:nvSpPr>
        <p:spPr>
          <a:xfrm>
            <a:off x="4201668" y="3950208"/>
            <a:ext cx="1595628" cy="512064"/>
          </a:xfrm>
          <a:prstGeom prst="rect">
            <a:avLst/>
          </a:prstGeom>
          <a:noFill/>
          <a:ln/>
        </p:spPr>
        <p:txBody>
          <a:bodyPr wrap="square" lIns="0" tIns="0" rIns="0" bIns="0" rtlCol="0" anchor="ctr"/>
          <a:lstStyle/>
          <a:p>
            <a:pPr indent="0" marL="0">
              <a:buNone/>
            </a:pPr>
            <a:r>
              <a:rPr lang="en-US" sz="1600" b="1" dirty="0">
                <a:solidFill>
                  <a:srgbClr val="101D31"/>
                </a:solidFill>
                <a:latin typeface="Cambria" pitchFamily="34" charset="0"/>
                <a:ea typeface="Cambria" pitchFamily="34" charset="-122"/>
                <a:cs typeface="Cambria" pitchFamily="34" charset="-120"/>
              </a:rPr>
              <a:t>Color reviews</a:t>
            </a:r>
            <a:endParaRPr lang="en-US" sz="1600" dirty="0"/>
          </a:p>
        </p:txBody>
      </p:sp>
      <p:sp>
        <p:nvSpPr>
          <p:cNvPr id="40" name="Text 38"/>
          <p:cNvSpPr txBox="1"/>
          <p:nvPr/>
        </p:nvSpPr>
        <p:spPr>
          <a:xfrm>
            <a:off x="3607308" y="4617720"/>
            <a:ext cx="2144268" cy="228600"/>
          </a:xfrm>
          <a:prstGeom prst="rect">
            <a:avLst/>
          </a:prstGeom>
          <a:noFill/>
          <a:ln/>
        </p:spPr>
        <p:txBody>
          <a:bodyPr wrap="square" lIns="0" tIns="0" rIns="0" bIns="0" rtlCol="0" anchor="ctr"/>
          <a:lstStyle/>
          <a:p>
            <a:pPr indent="0" marL="0">
              <a:buNone/>
            </a:pPr>
            <a:r>
              <a:rPr lang="en-US" sz="1000" b="1" spc="200" kern="0" dirty="0">
                <a:solidFill>
                  <a:srgbClr val="6B6557"/>
                </a:solidFill>
                <a:latin typeface="Calibri" pitchFamily="34" charset="0"/>
                <a:ea typeface="Calibri" pitchFamily="34" charset="-122"/>
                <a:cs typeface="Calibri" pitchFamily="34" charset="-120"/>
              </a:rPr>
              <a:t>BASELINE ARTIFACT</a:t>
            </a:r>
            <a:endParaRPr lang="en-US" sz="1000" dirty="0"/>
          </a:p>
        </p:txBody>
      </p:sp>
      <p:sp>
        <p:nvSpPr>
          <p:cNvPr id="41" name="Text 39"/>
          <p:cNvSpPr txBox="1"/>
          <p:nvPr/>
        </p:nvSpPr>
        <p:spPr>
          <a:xfrm>
            <a:off x="3607308" y="4846320"/>
            <a:ext cx="2144268" cy="548640"/>
          </a:xfrm>
          <a:prstGeom prst="rect">
            <a:avLst/>
          </a:prstGeom>
          <a:noFill/>
          <a:ln/>
        </p:spPr>
        <p:txBody>
          <a:bodyPr wrap="square" lIns="0" tIns="0" rIns="0" bIns="0" rtlCol="0" anchor="t"/>
          <a:lstStyle/>
          <a:p>
            <a:pPr indent="0" marL="0">
              <a:buNone/>
            </a:pPr>
            <a:r>
              <a:rPr lang="en-US" sz="1300" dirty="0">
                <a:solidFill>
                  <a:srgbClr val="2B2A26"/>
                </a:solidFill>
                <a:latin typeface="Calibri" pitchFamily="34" charset="0"/>
                <a:ea typeface="Calibri" pitchFamily="34" charset="-122"/>
                <a:cs typeface="Calibri" pitchFamily="34" charset="-120"/>
              </a:rPr>
              <a:t>Pink, Red, and Gold drafts</a:t>
            </a:r>
            <a:endParaRPr lang="en-US" sz="1300" dirty="0"/>
          </a:p>
        </p:txBody>
      </p:sp>
      <p:sp>
        <p:nvSpPr>
          <p:cNvPr id="42" name="Shape 40"/>
          <p:cNvSpPr/>
          <p:nvPr/>
        </p:nvSpPr>
        <p:spPr>
          <a:xfrm>
            <a:off x="6208776" y="3749040"/>
            <a:ext cx="2601468" cy="1737360"/>
          </a:xfrm>
          <a:prstGeom prst="roundRect">
            <a:avLst>
              <a:gd name="adj" fmla="val 4211"/>
            </a:avLst>
          </a:prstGeom>
          <a:solidFill>
            <a:srgbClr val="F4F1EA"/>
          </a:solidFill>
          <a:ln w="9525">
            <a:solidFill>
              <a:srgbClr val="D9D3C4"/>
            </a:solidFill>
            <a:prstDash val="solid"/>
          </a:ln>
        </p:spPr>
      </p:sp>
      <p:sp>
        <p:nvSpPr>
          <p:cNvPr id="43" name="Shape 41"/>
          <p:cNvSpPr/>
          <p:nvPr/>
        </p:nvSpPr>
        <p:spPr>
          <a:xfrm>
            <a:off x="6437376" y="3977640"/>
            <a:ext cx="457200" cy="457200"/>
          </a:xfrm>
          <a:prstGeom prst="ellipse">
            <a:avLst/>
          </a:prstGeom>
          <a:solidFill>
            <a:srgbClr val="FFFFFF"/>
          </a:solidFill>
          <a:ln w="19050">
            <a:solidFill>
              <a:srgbClr val="C08A34"/>
            </a:solidFill>
            <a:prstDash val="solid"/>
          </a:ln>
        </p:spPr>
      </p:sp>
      <p:sp>
        <p:nvSpPr>
          <p:cNvPr id="44" name="Text 42"/>
          <p:cNvSpPr txBox="1"/>
          <p:nvPr/>
        </p:nvSpPr>
        <p:spPr>
          <a:xfrm>
            <a:off x="6437376" y="3977640"/>
            <a:ext cx="457200" cy="457200"/>
          </a:xfrm>
          <a:prstGeom prst="rect">
            <a:avLst/>
          </a:prstGeom>
          <a:noFill/>
          <a:ln/>
        </p:spPr>
        <p:txBody>
          <a:bodyPr wrap="square" lIns="0" tIns="0" rIns="0" bIns="0" rtlCol="0" anchor="ctr"/>
          <a:lstStyle/>
          <a:p>
            <a:pPr algn="ctr" indent="0" marL="0">
              <a:buNone/>
            </a:pPr>
            <a:r>
              <a:rPr lang="en-US" sz="1300" b="1" dirty="0">
                <a:solidFill>
                  <a:srgbClr val="8A5F1C"/>
                </a:solidFill>
                <a:latin typeface="Calibri" pitchFamily="34" charset="0"/>
                <a:ea typeface="Calibri" pitchFamily="34" charset="-122"/>
                <a:cs typeface="Calibri" pitchFamily="34" charset="-120"/>
              </a:rPr>
              <a:t>7</a:t>
            </a:r>
            <a:endParaRPr lang="en-US" sz="1300" dirty="0"/>
          </a:p>
        </p:txBody>
      </p:sp>
      <p:sp>
        <p:nvSpPr>
          <p:cNvPr id="45" name="Text 43"/>
          <p:cNvSpPr txBox="1"/>
          <p:nvPr/>
        </p:nvSpPr>
        <p:spPr>
          <a:xfrm>
            <a:off x="7031736" y="3950208"/>
            <a:ext cx="1595628" cy="512064"/>
          </a:xfrm>
          <a:prstGeom prst="rect">
            <a:avLst/>
          </a:prstGeom>
          <a:noFill/>
          <a:ln/>
        </p:spPr>
        <p:txBody>
          <a:bodyPr wrap="square" lIns="0" tIns="0" rIns="0" bIns="0" rtlCol="0" anchor="ctr"/>
          <a:lstStyle/>
          <a:p>
            <a:pPr indent="0" marL="0">
              <a:buNone/>
            </a:pPr>
            <a:r>
              <a:rPr lang="en-US" sz="1600" b="1" dirty="0">
                <a:solidFill>
                  <a:srgbClr val="101D31"/>
                </a:solidFill>
                <a:latin typeface="Cambria" pitchFamily="34" charset="0"/>
                <a:ea typeface="Cambria" pitchFamily="34" charset="-122"/>
                <a:cs typeface="Cambria" pitchFamily="34" charset="-120"/>
              </a:rPr>
              <a:t>Submit</a:t>
            </a:r>
            <a:endParaRPr lang="en-US" sz="1600" dirty="0"/>
          </a:p>
        </p:txBody>
      </p:sp>
      <p:sp>
        <p:nvSpPr>
          <p:cNvPr id="46" name="Text 44"/>
          <p:cNvSpPr txBox="1"/>
          <p:nvPr/>
        </p:nvSpPr>
        <p:spPr>
          <a:xfrm>
            <a:off x="6437376" y="4617720"/>
            <a:ext cx="2144268" cy="228600"/>
          </a:xfrm>
          <a:prstGeom prst="rect">
            <a:avLst/>
          </a:prstGeom>
          <a:noFill/>
          <a:ln/>
        </p:spPr>
        <p:txBody>
          <a:bodyPr wrap="square" lIns="0" tIns="0" rIns="0" bIns="0" rtlCol="0" anchor="ctr"/>
          <a:lstStyle/>
          <a:p>
            <a:pPr indent="0" marL="0">
              <a:buNone/>
            </a:pPr>
            <a:r>
              <a:rPr lang="en-US" sz="1000" b="1" spc="200" kern="0" dirty="0">
                <a:solidFill>
                  <a:srgbClr val="6B6557"/>
                </a:solidFill>
                <a:latin typeface="Calibri" pitchFamily="34" charset="0"/>
                <a:ea typeface="Calibri" pitchFamily="34" charset="-122"/>
                <a:cs typeface="Calibri" pitchFamily="34" charset="-120"/>
              </a:rPr>
              <a:t>BASELINE ARTIFACT</a:t>
            </a:r>
            <a:endParaRPr lang="en-US" sz="1000" dirty="0"/>
          </a:p>
        </p:txBody>
      </p:sp>
      <p:sp>
        <p:nvSpPr>
          <p:cNvPr id="47" name="Text 45"/>
          <p:cNvSpPr txBox="1"/>
          <p:nvPr/>
        </p:nvSpPr>
        <p:spPr>
          <a:xfrm>
            <a:off x="6437376" y="4846320"/>
            <a:ext cx="2144268" cy="548640"/>
          </a:xfrm>
          <a:prstGeom prst="rect">
            <a:avLst/>
          </a:prstGeom>
          <a:noFill/>
          <a:ln/>
        </p:spPr>
        <p:txBody>
          <a:bodyPr wrap="square" lIns="0" tIns="0" rIns="0" bIns="0" rtlCol="0" anchor="t"/>
          <a:lstStyle/>
          <a:p>
            <a:pPr indent="0" marL="0">
              <a:buNone/>
            </a:pPr>
            <a:r>
              <a:rPr lang="en-US" sz="1300" dirty="0">
                <a:solidFill>
                  <a:srgbClr val="2B2A26"/>
                </a:solidFill>
                <a:latin typeface="Calibri" pitchFamily="34" charset="0"/>
                <a:ea typeface="Calibri" pitchFamily="34" charset="-122"/>
                <a:cs typeface="Calibri" pitchFamily="34" charset="-120"/>
              </a:rPr>
              <a:t>Final compliance check</a:t>
            </a:r>
            <a:endParaRPr lang="en-US" sz="1300" dirty="0"/>
          </a:p>
        </p:txBody>
      </p:sp>
      <p:sp>
        <p:nvSpPr>
          <p:cNvPr id="48" name="Shape 46"/>
          <p:cNvSpPr/>
          <p:nvPr/>
        </p:nvSpPr>
        <p:spPr>
          <a:xfrm>
            <a:off x="9038844" y="3749040"/>
            <a:ext cx="2601468" cy="1737360"/>
          </a:xfrm>
          <a:prstGeom prst="roundRect">
            <a:avLst>
              <a:gd name="adj" fmla="val 4211"/>
            </a:avLst>
          </a:prstGeom>
          <a:solidFill>
            <a:srgbClr val="F4F1EA"/>
          </a:solidFill>
          <a:ln w="9525">
            <a:solidFill>
              <a:srgbClr val="D9D3C4"/>
            </a:solidFill>
            <a:prstDash val="solid"/>
          </a:ln>
        </p:spPr>
      </p:sp>
      <p:sp>
        <p:nvSpPr>
          <p:cNvPr id="49" name="Shape 47"/>
          <p:cNvSpPr/>
          <p:nvPr/>
        </p:nvSpPr>
        <p:spPr>
          <a:xfrm>
            <a:off x="9267444" y="3977640"/>
            <a:ext cx="457200" cy="457200"/>
          </a:xfrm>
          <a:prstGeom prst="ellipse">
            <a:avLst/>
          </a:prstGeom>
          <a:solidFill>
            <a:srgbClr val="FFFFFF"/>
          </a:solidFill>
          <a:ln w="19050">
            <a:solidFill>
              <a:srgbClr val="C08A34"/>
            </a:solidFill>
            <a:prstDash val="solid"/>
          </a:ln>
        </p:spPr>
      </p:sp>
      <p:sp>
        <p:nvSpPr>
          <p:cNvPr id="50" name="Text 48"/>
          <p:cNvSpPr txBox="1"/>
          <p:nvPr/>
        </p:nvSpPr>
        <p:spPr>
          <a:xfrm>
            <a:off x="9267444" y="3977640"/>
            <a:ext cx="457200" cy="457200"/>
          </a:xfrm>
          <a:prstGeom prst="rect">
            <a:avLst/>
          </a:prstGeom>
          <a:noFill/>
          <a:ln/>
        </p:spPr>
        <p:txBody>
          <a:bodyPr wrap="square" lIns="0" tIns="0" rIns="0" bIns="0" rtlCol="0" anchor="ctr"/>
          <a:lstStyle/>
          <a:p>
            <a:pPr algn="ctr" indent="0" marL="0">
              <a:buNone/>
            </a:pPr>
            <a:r>
              <a:rPr lang="en-US" sz="1300" b="1" dirty="0">
                <a:solidFill>
                  <a:srgbClr val="8A5F1C"/>
                </a:solidFill>
                <a:latin typeface="Calibri" pitchFamily="34" charset="0"/>
                <a:ea typeface="Calibri" pitchFamily="34" charset="-122"/>
                <a:cs typeface="Calibri" pitchFamily="34" charset="-120"/>
              </a:rPr>
              <a:t>8</a:t>
            </a:r>
            <a:endParaRPr lang="en-US" sz="1300" dirty="0"/>
          </a:p>
        </p:txBody>
      </p:sp>
      <p:sp>
        <p:nvSpPr>
          <p:cNvPr id="51" name="Text 49"/>
          <p:cNvSpPr txBox="1"/>
          <p:nvPr/>
        </p:nvSpPr>
        <p:spPr>
          <a:xfrm>
            <a:off x="9861804" y="3950208"/>
            <a:ext cx="1595628" cy="512064"/>
          </a:xfrm>
          <a:prstGeom prst="rect">
            <a:avLst/>
          </a:prstGeom>
          <a:noFill/>
          <a:ln/>
        </p:spPr>
        <p:txBody>
          <a:bodyPr wrap="square" lIns="0" tIns="0" rIns="0" bIns="0" rtlCol="0" anchor="ctr"/>
          <a:lstStyle/>
          <a:p>
            <a:pPr indent="0" marL="0">
              <a:buNone/>
            </a:pPr>
            <a:r>
              <a:rPr lang="en-US" sz="1600" b="1" dirty="0">
                <a:solidFill>
                  <a:srgbClr val="101D31"/>
                </a:solidFill>
                <a:latin typeface="Cambria" pitchFamily="34" charset="0"/>
                <a:ea typeface="Cambria" pitchFamily="34" charset="-122"/>
                <a:cs typeface="Cambria" pitchFamily="34" charset="-120"/>
              </a:rPr>
              <a:t>Post-submission</a:t>
            </a:r>
            <a:endParaRPr lang="en-US" sz="1600" dirty="0"/>
          </a:p>
        </p:txBody>
      </p:sp>
      <p:sp>
        <p:nvSpPr>
          <p:cNvPr id="52" name="Text 50"/>
          <p:cNvSpPr txBox="1"/>
          <p:nvPr/>
        </p:nvSpPr>
        <p:spPr>
          <a:xfrm>
            <a:off x="9267444" y="4617720"/>
            <a:ext cx="2144268" cy="228600"/>
          </a:xfrm>
          <a:prstGeom prst="rect">
            <a:avLst/>
          </a:prstGeom>
          <a:noFill/>
          <a:ln/>
        </p:spPr>
        <p:txBody>
          <a:bodyPr wrap="square" lIns="0" tIns="0" rIns="0" bIns="0" rtlCol="0" anchor="ctr"/>
          <a:lstStyle/>
          <a:p>
            <a:pPr indent="0" marL="0">
              <a:buNone/>
            </a:pPr>
            <a:r>
              <a:rPr lang="en-US" sz="1000" b="1" spc="200" kern="0" dirty="0">
                <a:solidFill>
                  <a:srgbClr val="6B6557"/>
                </a:solidFill>
                <a:latin typeface="Calibri" pitchFamily="34" charset="0"/>
                <a:ea typeface="Calibri" pitchFamily="34" charset="-122"/>
                <a:cs typeface="Calibri" pitchFamily="34" charset="-120"/>
              </a:rPr>
              <a:t>BASELINE ARTIFACT</a:t>
            </a:r>
            <a:endParaRPr lang="en-US" sz="1000" dirty="0"/>
          </a:p>
        </p:txBody>
      </p:sp>
      <p:sp>
        <p:nvSpPr>
          <p:cNvPr id="53" name="Text 51"/>
          <p:cNvSpPr txBox="1"/>
          <p:nvPr/>
        </p:nvSpPr>
        <p:spPr>
          <a:xfrm>
            <a:off x="9267444" y="4846320"/>
            <a:ext cx="2144268" cy="548640"/>
          </a:xfrm>
          <a:prstGeom prst="rect">
            <a:avLst/>
          </a:prstGeom>
          <a:noFill/>
          <a:ln/>
        </p:spPr>
        <p:txBody>
          <a:bodyPr wrap="square" lIns="0" tIns="0" rIns="0" bIns="0" rtlCol="0" anchor="t"/>
          <a:lstStyle/>
          <a:p>
            <a:pPr indent="0" marL="0">
              <a:buNone/>
            </a:pPr>
            <a:r>
              <a:rPr lang="en-US" sz="1300" dirty="0">
                <a:solidFill>
                  <a:srgbClr val="2B2A26"/>
                </a:solidFill>
                <a:latin typeface="Calibri" pitchFamily="34" charset="0"/>
                <a:ea typeface="Calibri" pitchFamily="34" charset="-122"/>
                <a:cs typeface="Calibri" pitchFamily="34" charset="-120"/>
              </a:rPr>
              <a:t>Questions, revisions, debrief record</a:t>
            </a:r>
            <a:endParaRPr lang="en-US" sz="1300" dirty="0"/>
          </a:p>
        </p:txBody>
      </p:sp>
      <p:sp>
        <p:nvSpPr>
          <p:cNvPr id="54" name="Shape 52"/>
          <p:cNvSpPr/>
          <p:nvPr/>
        </p:nvSpPr>
        <p:spPr>
          <a:xfrm>
            <a:off x="548640" y="5760720"/>
            <a:ext cx="256032" cy="256032"/>
          </a:xfrm>
          <a:prstGeom prst="ellipse">
            <a:avLst/>
          </a:prstGeom>
          <a:solidFill>
            <a:srgbClr val="C08A34"/>
          </a:solidFill>
          <a:ln w="19050">
            <a:solidFill>
              <a:srgbClr val="C08A34"/>
            </a:solidFill>
            <a:prstDash val="solid"/>
          </a:ln>
        </p:spPr>
      </p:sp>
      <p:sp>
        <p:nvSpPr>
          <p:cNvPr id="55" name="Text 53"/>
          <p:cNvSpPr txBox="1"/>
          <p:nvPr/>
        </p:nvSpPr>
        <p:spPr>
          <a:xfrm>
            <a:off x="548640" y="5760720"/>
            <a:ext cx="256032" cy="256032"/>
          </a:xfrm>
          <a:prstGeom prst="rect">
            <a:avLst/>
          </a:prstGeom>
          <a:noFill/>
          <a:ln/>
        </p:spPr>
        <p:txBody>
          <a:bodyPr wrap="square" lIns="0" tIns="0" rIns="0" bIns="0" rtlCol="0" anchor="ctr"/>
          <a:lstStyle/>
          <a:p>
            <a:pPr algn="ctr" indent="0" marL="0">
              <a:buNone/>
            </a:pPr>
            <a:endParaRPr lang="en-US" sz="1300" dirty="0"/>
          </a:p>
        </p:txBody>
      </p:sp>
      <p:sp>
        <p:nvSpPr>
          <p:cNvPr id="56" name="Text 54"/>
          <p:cNvSpPr txBox="1"/>
          <p:nvPr/>
        </p:nvSpPr>
        <p:spPr>
          <a:xfrm>
            <a:off x="914400" y="5760720"/>
            <a:ext cx="4206240" cy="274320"/>
          </a:xfrm>
          <a:prstGeom prst="rect">
            <a:avLst/>
          </a:prstGeom>
          <a:noFill/>
          <a:ln/>
        </p:spPr>
        <p:txBody>
          <a:bodyPr wrap="square" lIns="0" tIns="0" rIns="0" bIns="0" rtlCol="0" anchor="ctr"/>
          <a:lstStyle/>
          <a:p>
            <a:pPr indent="0" marL="0">
              <a:buNone/>
            </a:pPr>
            <a:r>
              <a:rPr lang="en-US" sz="1200" dirty="0">
                <a:solidFill>
                  <a:srgbClr val="6B6557"/>
                </a:solidFill>
                <a:latin typeface="Calibri" pitchFamily="34" charset="0"/>
                <a:ea typeface="Calibri" pitchFamily="34" charset="-122"/>
                <a:cs typeface="Calibri" pitchFamily="34" charset="-120"/>
              </a:rPr>
              <a:t>AI builds a stronger first artifact</a:t>
            </a:r>
            <a:endParaRPr lang="en-US" sz="1200" dirty="0"/>
          </a:p>
        </p:txBody>
      </p:sp>
      <p:sp>
        <p:nvSpPr>
          <p:cNvPr id="57" name="Shape 55"/>
          <p:cNvSpPr/>
          <p:nvPr/>
        </p:nvSpPr>
        <p:spPr>
          <a:xfrm>
            <a:off x="5303520" y="5760720"/>
            <a:ext cx="256032" cy="256032"/>
          </a:xfrm>
          <a:prstGeom prst="ellipse">
            <a:avLst/>
          </a:prstGeom>
          <a:solidFill>
            <a:srgbClr val="FFFFFF"/>
          </a:solidFill>
          <a:ln w="19050">
            <a:solidFill>
              <a:srgbClr val="C08A34"/>
            </a:solidFill>
            <a:prstDash val="solid"/>
          </a:ln>
        </p:spPr>
      </p:sp>
      <p:sp>
        <p:nvSpPr>
          <p:cNvPr id="58" name="Text 56"/>
          <p:cNvSpPr txBox="1"/>
          <p:nvPr/>
        </p:nvSpPr>
        <p:spPr>
          <a:xfrm>
            <a:off x="5303520" y="5760720"/>
            <a:ext cx="256032" cy="256032"/>
          </a:xfrm>
          <a:prstGeom prst="rect">
            <a:avLst/>
          </a:prstGeom>
          <a:noFill/>
          <a:ln/>
        </p:spPr>
        <p:txBody>
          <a:bodyPr wrap="square" lIns="0" tIns="0" rIns="0" bIns="0" rtlCol="0" anchor="ctr"/>
          <a:lstStyle/>
          <a:p>
            <a:pPr algn="ctr" indent="0" marL="0">
              <a:buNone/>
            </a:pPr>
            <a:endParaRPr lang="en-US" sz="1300" dirty="0"/>
          </a:p>
        </p:txBody>
      </p:sp>
      <p:sp>
        <p:nvSpPr>
          <p:cNvPr id="59" name="Text 57"/>
          <p:cNvSpPr txBox="1"/>
          <p:nvPr/>
        </p:nvSpPr>
        <p:spPr>
          <a:xfrm>
            <a:off x="5669280" y="5760720"/>
            <a:ext cx="5486400" cy="274320"/>
          </a:xfrm>
          <a:prstGeom prst="rect">
            <a:avLst/>
          </a:prstGeom>
          <a:noFill/>
          <a:ln/>
        </p:spPr>
        <p:txBody>
          <a:bodyPr wrap="square" lIns="0" tIns="0" rIns="0" bIns="0" rtlCol="0" anchor="ctr"/>
          <a:lstStyle/>
          <a:p>
            <a:pPr indent="0" marL="0">
              <a:buNone/>
            </a:pPr>
            <a:r>
              <a:rPr lang="en-US" sz="1200" dirty="0">
                <a:solidFill>
                  <a:srgbClr val="6B6557"/>
                </a:solidFill>
                <a:latin typeface="Calibri" pitchFamily="34" charset="0"/>
                <a:ea typeface="Calibri" pitchFamily="34" charset="-122"/>
                <a:cs typeface="Calibri" pitchFamily="34" charset="-120"/>
              </a:rPr>
              <a:t>Experience-led and manual, with AI in a supporting role</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1EA"/>
        </a:solidFill>
      </p:bgPr>
    </p:bg>
    <p:spTree>
      <p:nvGrpSpPr>
        <p:cNvPr id="1" name=""/>
        <p:cNvGrpSpPr/>
        <p:nvPr/>
      </p:nvGrpSpPr>
      <p:grpSpPr>
        <a:xfrm>
          <a:off x="0" y="0"/>
          <a:ext cx="0" cy="0"/>
          <a:chOff x="0" y="0"/>
          <a:chExt cx="0" cy="0"/>
        </a:xfrm>
      </p:grpSpPr>
      <p:sp>
        <p:nvSpPr>
          <p:cNvPr id="2" name="Text 0"/>
          <p:cNvSpPr txBox="1"/>
          <p:nvPr/>
        </p:nvSpPr>
        <p:spPr>
          <a:xfrm>
            <a:off x="548640" y="6355080"/>
            <a:ext cx="5486400" cy="274320"/>
          </a:xfrm>
          <a:prstGeom prst="rect">
            <a:avLst/>
          </a:prstGeom>
          <a:noFill/>
          <a:ln/>
        </p:spPr>
        <p:txBody>
          <a:bodyPr wrap="square" lIns="0" tIns="0" rIns="0" bIns="0" rtlCol="0" anchor="ctr"/>
          <a:lstStyle/>
          <a:p>
            <a:pPr indent="0" marL="0">
              <a:buNone/>
            </a:pPr>
            <a:r>
              <a:rPr lang="en-US" sz="1000" dirty="0">
                <a:solidFill>
                  <a:srgbClr val="6B6557"/>
                </a:solidFill>
                <a:latin typeface="Calibri" pitchFamily="34" charset="0"/>
                <a:ea typeface="Calibri" pitchFamily="34" charset="-122"/>
                <a:cs typeface="Calibri" pitchFamily="34" charset="-120"/>
              </a:rPr>
              <a:t>DANEL Business Development Services, LLC</a:t>
            </a:r>
            <a:endParaRPr lang="en-US" sz="1000" dirty="0"/>
          </a:p>
        </p:txBody>
      </p:sp>
      <p:sp>
        <p:nvSpPr>
          <p:cNvPr id="3" name="Text 1"/>
          <p:cNvSpPr txBox="1"/>
          <p:nvPr/>
        </p:nvSpPr>
        <p:spPr>
          <a:xfrm>
            <a:off x="10725912" y="6355080"/>
            <a:ext cx="914400" cy="274320"/>
          </a:xfrm>
          <a:prstGeom prst="rect">
            <a:avLst/>
          </a:prstGeom>
          <a:noFill/>
          <a:ln/>
        </p:spPr>
        <p:txBody>
          <a:bodyPr wrap="square" lIns="0" tIns="0" rIns="0" bIns="0" rtlCol="0" anchor="ctr"/>
          <a:lstStyle/>
          <a:p>
            <a:pPr algn="r" indent="0" marL="0">
              <a:buNone/>
            </a:pPr>
            <a:r>
              <a:rPr lang="en-US" sz="1000" dirty="0">
                <a:solidFill>
                  <a:srgbClr val="6B6557"/>
                </a:solidFill>
                <a:latin typeface="Calibri" pitchFamily="34" charset="0"/>
                <a:ea typeface="Calibri" pitchFamily="34" charset="-122"/>
                <a:cs typeface="Calibri" pitchFamily="34" charset="-120"/>
              </a:rPr>
              <a:t>5</a:t>
            </a:r>
            <a:endParaRPr lang="en-US" sz="1000" dirty="0"/>
          </a:p>
        </p:txBody>
      </p:sp>
      <p:sp>
        <p:nvSpPr>
          <p:cNvPr id="4" name="Text 2"/>
          <p:cNvSpPr txBox="1"/>
          <p:nvPr/>
        </p:nvSpPr>
        <p:spPr>
          <a:xfrm>
            <a:off x="548640" y="411480"/>
            <a:ext cx="8229600" cy="274320"/>
          </a:xfrm>
          <a:prstGeom prst="rect">
            <a:avLst/>
          </a:prstGeom>
          <a:noFill/>
          <a:ln/>
        </p:spPr>
        <p:txBody>
          <a:bodyPr wrap="square" lIns="0" tIns="0" rIns="0" bIns="0" rtlCol="0" anchor="ctr"/>
          <a:lstStyle/>
          <a:p>
            <a:pPr indent="0" marL="0">
              <a:buNone/>
            </a:pPr>
            <a:r>
              <a:rPr lang="en-US" sz="1200" b="1" spc="300" kern="0" dirty="0">
                <a:solidFill>
                  <a:srgbClr val="8A5F1C"/>
                </a:solidFill>
                <a:latin typeface="Calibri" pitchFamily="34" charset="0"/>
                <a:ea typeface="Calibri" pitchFamily="34" charset="-122"/>
                <a:cs typeface="Calibri" pitchFamily="34" charset="-120"/>
              </a:rPr>
              <a:t>STAGES 1 TO 3</a:t>
            </a:r>
            <a:endParaRPr lang="en-US" sz="1200" dirty="0"/>
          </a:p>
        </p:txBody>
      </p:sp>
      <p:sp>
        <p:nvSpPr>
          <p:cNvPr id="5" name="Text 3"/>
          <p:cNvSpPr txBox="1"/>
          <p:nvPr/>
        </p:nvSpPr>
        <p:spPr>
          <a:xfrm>
            <a:off x="548640" y="731520"/>
            <a:ext cx="11091672" cy="822960"/>
          </a:xfrm>
          <a:prstGeom prst="rect">
            <a:avLst/>
          </a:prstGeom>
          <a:noFill/>
          <a:ln/>
        </p:spPr>
        <p:txBody>
          <a:bodyPr wrap="square" lIns="0" tIns="0" rIns="0" bIns="0" rtlCol="0" anchor="t"/>
          <a:lstStyle/>
          <a:p>
            <a:pPr indent="0" marL="0">
              <a:buNone/>
            </a:pPr>
            <a:r>
              <a:rPr lang="en-US" sz="3200" b="1" dirty="0">
                <a:solidFill>
                  <a:srgbClr val="101D31"/>
                </a:solidFill>
                <a:latin typeface="Cambria" pitchFamily="34" charset="0"/>
                <a:ea typeface="Cambria" pitchFamily="34" charset="-122"/>
                <a:cs typeface="Cambria" pitchFamily="34" charset="-120"/>
              </a:rPr>
              <a:t>Capture: decide where and how to compete.</a:t>
            </a:r>
            <a:endParaRPr lang="en-US" sz="3200" dirty="0"/>
          </a:p>
        </p:txBody>
      </p:sp>
      <p:sp>
        <p:nvSpPr>
          <p:cNvPr id="6" name="Shape 4"/>
          <p:cNvSpPr/>
          <p:nvPr/>
        </p:nvSpPr>
        <p:spPr>
          <a:xfrm>
            <a:off x="548640" y="1783080"/>
            <a:ext cx="3514344" cy="4343400"/>
          </a:xfrm>
          <a:prstGeom prst="roundRect">
            <a:avLst>
              <a:gd name="adj" fmla="val 2082"/>
            </a:avLst>
          </a:prstGeom>
          <a:solidFill>
            <a:srgbClr val="FFFFFF"/>
          </a:solidFill>
          <a:ln w="9525">
            <a:solidFill>
              <a:srgbClr val="D9D3C4"/>
            </a:solidFill>
            <a:prstDash val="solid"/>
          </a:ln>
        </p:spPr>
      </p:sp>
      <p:sp>
        <p:nvSpPr>
          <p:cNvPr id="7" name="Shape 5"/>
          <p:cNvSpPr/>
          <p:nvPr/>
        </p:nvSpPr>
        <p:spPr>
          <a:xfrm>
            <a:off x="822960" y="2057400"/>
            <a:ext cx="457200" cy="457200"/>
          </a:xfrm>
          <a:prstGeom prst="ellipse">
            <a:avLst/>
          </a:prstGeom>
          <a:solidFill>
            <a:srgbClr val="FFFFFF"/>
          </a:solidFill>
          <a:ln w="19050">
            <a:solidFill>
              <a:srgbClr val="C08A34"/>
            </a:solidFill>
            <a:prstDash val="solid"/>
          </a:ln>
        </p:spPr>
      </p:sp>
      <p:sp>
        <p:nvSpPr>
          <p:cNvPr id="8" name="Text 6"/>
          <p:cNvSpPr txBox="1"/>
          <p:nvPr/>
        </p:nvSpPr>
        <p:spPr>
          <a:xfrm>
            <a:off x="822960" y="2057400"/>
            <a:ext cx="457200" cy="457200"/>
          </a:xfrm>
          <a:prstGeom prst="rect">
            <a:avLst/>
          </a:prstGeom>
          <a:noFill/>
          <a:ln/>
        </p:spPr>
        <p:txBody>
          <a:bodyPr wrap="square" lIns="0" tIns="0" rIns="0" bIns="0" rtlCol="0" anchor="ctr"/>
          <a:lstStyle/>
          <a:p>
            <a:pPr algn="ctr" indent="0" marL="0">
              <a:buNone/>
            </a:pPr>
            <a:r>
              <a:rPr lang="en-US" sz="1300" b="1" dirty="0">
                <a:solidFill>
                  <a:srgbClr val="8A5F1C"/>
                </a:solidFill>
                <a:latin typeface="Calibri" pitchFamily="34" charset="0"/>
                <a:ea typeface="Calibri" pitchFamily="34" charset="-122"/>
                <a:cs typeface="Calibri" pitchFamily="34" charset="-120"/>
              </a:rPr>
              <a:t>1</a:t>
            </a:r>
            <a:endParaRPr lang="en-US" sz="1300" dirty="0"/>
          </a:p>
        </p:txBody>
      </p:sp>
      <p:sp>
        <p:nvSpPr>
          <p:cNvPr id="9" name="Text 7"/>
          <p:cNvSpPr txBox="1"/>
          <p:nvPr/>
        </p:nvSpPr>
        <p:spPr>
          <a:xfrm>
            <a:off x="1417320" y="2029968"/>
            <a:ext cx="2371344" cy="512064"/>
          </a:xfrm>
          <a:prstGeom prst="rect">
            <a:avLst/>
          </a:prstGeom>
          <a:noFill/>
          <a:ln/>
        </p:spPr>
        <p:txBody>
          <a:bodyPr wrap="square" lIns="0" tIns="0" rIns="0" bIns="0" rtlCol="0" anchor="ctr"/>
          <a:lstStyle/>
          <a:p>
            <a:pPr indent="0" marL="0">
              <a:buNone/>
            </a:pPr>
            <a:r>
              <a:rPr lang="en-US" sz="1800" b="1" dirty="0">
                <a:solidFill>
                  <a:srgbClr val="101D31"/>
                </a:solidFill>
                <a:latin typeface="Cambria" pitchFamily="34" charset="0"/>
                <a:ea typeface="Cambria" pitchFamily="34" charset="-122"/>
                <a:cs typeface="Cambria" pitchFamily="34" charset="-120"/>
              </a:rPr>
              <a:t>Qualify</a:t>
            </a:r>
            <a:endParaRPr lang="en-US" sz="1800" dirty="0"/>
          </a:p>
        </p:txBody>
      </p:sp>
      <p:sp>
        <p:nvSpPr>
          <p:cNvPr id="10" name="Text 8"/>
          <p:cNvSpPr txBox="1"/>
          <p:nvPr/>
        </p:nvSpPr>
        <p:spPr>
          <a:xfrm>
            <a:off x="822960" y="2743200"/>
            <a:ext cx="2965704" cy="228600"/>
          </a:xfrm>
          <a:prstGeom prst="rect">
            <a:avLst/>
          </a:prstGeom>
          <a:noFill/>
          <a:ln/>
        </p:spPr>
        <p:txBody>
          <a:bodyPr wrap="square" lIns="0" tIns="0" rIns="0" bIns="0" rtlCol="0" anchor="ctr"/>
          <a:lstStyle/>
          <a:p>
            <a:pPr indent="0" marL="0">
              <a:buNone/>
            </a:pPr>
            <a:r>
              <a:rPr lang="en-US" sz="1000" b="1" spc="200" kern="0" dirty="0">
                <a:solidFill>
                  <a:srgbClr val="8A5F1C"/>
                </a:solidFill>
                <a:latin typeface="Calibri" pitchFamily="34" charset="0"/>
                <a:ea typeface="Calibri" pitchFamily="34" charset="-122"/>
                <a:cs typeface="Calibri" pitchFamily="34" charset="-120"/>
              </a:rPr>
              <a:t>BASELINE ARTIFACT</a:t>
            </a:r>
            <a:endParaRPr lang="en-US" sz="1000" dirty="0"/>
          </a:p>
        </p:txBody>
      </p:sp>
      <p:sp>
        <p:nvSpPr>
          <p:cNvPr id="11" name="Text 9"/>
          <p:cNvSpPr txBox="1"/>
          <p:nvPr/>
        </p:nvSpPr>
        <p:spPr>
          <a:xfrm>
            <a:off x="822960" y="2990088"/>
            <a:ext cx="2965704" cy="457200"/>
          </a:xfrm>
          <a:prstGeom prst="rect">
            <a:avLst/>
          </a:prstGeom>
          <a:noFill/>
          <a:ln/>
        </p:spPr>
        <p:txBody>
          <a:bodyPr wrap="square" lIns="0" tIns="0" rIns="0" bIns="0" rtlCol="0" anchor="t"/>
          <a:lstStyle/>
          <a:p>
            <a:pPr indent="0" marL="0">
              <a:buNone/>
            </a:pPr>
            <a:r>
              <a:rPr lang="en-US" sz="1350" dirty="0">
                <a:solidFill>
                  <a:srgbClr val="2B2A26"/>
                </a:solidFill>
                <a:latin typeface="Calibri" pitchFamily="34" charset="0"/>
                <a:ea typeface="Calibri" pitchFamily="34" charset="-122"/>
                <a:cs typeface="Calibri" pitchFamily="34" charset="-120"/>
              </a:rPr>
              <a:t>Opportunity assessment</a:t>
            </a:r>
            <a:endParaRPr lang="en-US" sz="1350" dirty="0"/>
          </a:p>
        </p:txBody>
      </p:sp>
      <p:sp>
        <p:nvSpPr>
          <p:cNvPr id="12" name="Text 10"/>
          <p:cNvSpPr txBox="1"/>
          <p:nvPr/>
        </p:nvSpPr>
        <p:spPr>
          <a:xfrm>
            <a:off x="822960" y="3566160"/>
            <a:ext cx="2965704" cy="228600"/>
          </a:xfrm>
          <a:prstGeom prst="rect">
            <a:avLst/>
          </a:prstGeom>
          <a:noFill/>
          <a:ln/>
        </p:spPr>
        <p:txBody>
          <a:bodyPr wrap="square" lIns="0" tIns="0" rIns="0" bIns="0" rtlCol="0" anchor="ctr"/>
          <a:lstStyle/>
          <a:p>
            <a:pPr indent="0" marL="0">
              <a:buNone/>
            </a:pPr>
            <a:r>
              <a:rPr lang="en-US" sz="1000" b="1" spc="200" kern="0" dirty="0">
                <a:solidFill>
                  <a:srgbClr val="8A5F1C"/>
                </a:solidFill>
                <a:latin typeface="Calibri" pitchFamily="34" charset="0"/>
                <a:ea typeface="Calibri" pitchFamily="34" charset="-122"/>
                <a:cs typeface="Calibri" pitchFamily="34" charset="-120"/>
              </a:rPr>
              <a:t>AI IN A SUPPORTING ROLE</a:t>
            </a:r>
            <a:endParaRPr lang="en-US" sz="1000" dirty="0"/>
          </a:p>
        </p:txBody>
      </p:sp>
      <p:sp>
        <p:nvSpPr>
          <p:cNvPr id="13" name="Text 11"/>
          <p:cNvSpPr txBox="1"/>
          <p:nvPr/>
        </p:nvSpPr>
        <p:spPr>
          <a:xfrm>
            <a:off x="822960" y="3813048"/>
            <a:ext cx="2965704" cy="1234440"/>
          </a:xfrm>
          <a:prstGeom prst="rect">
            <a:avLst/>
          </a:prstGeom>
          <a:noFill/>
          <a:ln/>
        </p:spPr>
        <p:txBody>
          <a:bodyPr wrap="square" lIns="0" tIns="0" rIns="0" bIns="0" rtlCol="0" anchor="t"/>
          <a:lstStyle/>
          <a:p>
            <a:pPr indent="0" marL="0">
              <a:buNone/>
            </a:pPr>
            <a:r>
              <a:rPr lang="en-US" sz="1350" dirty="0">
                <a:solidFill>
                  <a:srgbClr val="2B2A26"/>
                </a:solidFill>
                <a:latin typeface="Calibri" pitchFamily="34" charset="0"/>
                <a:ea typeface="Calibri" pitchFamily="34" charset="-122"/>
                <a:cs typeface="Calibri" pitchFamily="34" charset="-120"/>
              </a:rPr>
              <a:t>Tov assesses the opportunity by hand. AI gathers public records on the customer and the incumbent and organizes them for that assessment.</a:t>
            </a:r>
            <a:endParaRPr lang="en-US" sz="1350" dirty="0"/>
          </a:p>
        </p:txBody>
      </p:sp>
      <p:sp>
        <p:nvSpPr>
          <p:cNvPr id="14" name="Text 12"/>
          <p:cNvSpPr txBox="1"/>
          <p:nvPr/>
        </p:nvSpPr>
        <p:spPr>
          <a:xfrm>
            <a:off x="822960" y="5166360"/>
            <a:ext cx="2965704" cy="228600"/>
          </a:xfrm>
          <a:prstGeom prst="rect">
            <a:avLst/>
          </a:prstGeom>
          <a:noFill/>
          <a:ln/>
        </p:spPr>
        <p:txBody>
          <a:bodyPr wrap="square" lIns="0" tIns="0" rIns="0" bIns="0" rtlCol="0" anchor="ctr"/>
          <a:lstStyle/>
          <a:p>
            <a:pPr indent="0" marL="0">
              <a:buNone/>
            </a:pPr>
            <a:r>
              <a:rPr lang="en-US" sz="1000" b="1" spc="200" kern="0" dirty="0">
                <a:solidFill>
                  <a:srgbClr val="8A5F1C"/>
                </a:solidFill>
                <a:latin typeface="Calibri" pitchFamily="34" charset="0"/>
                <a:ea typeface="Calibri" pitchFamily="34" charset="-122"/>
                <a:cs typeface="Calibri" pitchFamily="34" charset="-120"/>
              </a:rPr>
              <a:t>THE TEAM DECIDES</a:t>
            </a:r>
            <a:endParaRPr lang="en-US" sz="1000" dirty="0"/>
          </a:p>
        </p:txBody>
      </p:sp>
      <p:sp>
        <p:nvSpPr>
          <p:cNvPr id="15" name="Text 13"/>
          <p:cNvSpPr txBox="1"/>
          <p:nvPr/>
        </p:nvSpPr>
        <p:spPr>
          <a:xfrm>
            <a:off x="822960" y="5413248"/>
            <a:ext cx="2965704" cy="548640"/>
          </a:xfrm>
          <a:prstGeom prst="rect">
            <a:avLst/>
          </a:prstGeom>
          <a:noFill/>
          <a:ln/>
        </p:spPr>
        <p:txBody>
          <a:bodyPr wrap="square" lIns="0" tIns="0" rIns="0" bIns="0" rtlCol="0" anchor="t"/>
          <a:lstStyle/>
          <a:p>
            <a:pPr indent="0" marL="0">
              <a:buNone/>
            </a:pPr>
            <a:r>
              <a:rPr lang="en-US" sz="1350" b="1" dirty="0">
                <a:solidFill>
                  <a:srgbClr val="101D31"/>
                </a:solidFill>
                <a:latin typeface="Calibri" pitchFamily="34" charset="0"/>
                <a:ea typeface="Calibri" pitchFamily="34" charset="-122"/>
                <a:cs typeface="Calibri" pitchFamily="34" charset="-120"/>
              </a:rPr>
              <a:t>Bid or no-bid</a:t>
            </a:r>
            <a:endParaRPr lang="en-US" sz="1350" dirty="0"/>
          </a:p>
        </p:txBody>
      </p:sp>
      <p:sp>
        <p:nvSpPr>
          <p:cNvPr id="16" name="Shape 14"/>
          <p:cNvSpPr/>
          <p:nvPr/>
        </p:nvSpPr>
        <p:spPr>
          <a:xfrm>
            <a:off x="4337304" y="1783080"/>
            <a:ext cx="3514344" cy="4343400"/>
          </a:xfrm>
          <a:prstGeom prst="roundRect">
            <a:avLst>
              <a:gd name="adj" fmla="val 2082"/>
            </a:avLst>
          </a:prstGeom>
          <a:solidFill>
            <a:srgbClr val="FFFFFF"/>
          </a:solidFill>
          <a:ln w="9525">
            <a:solidFill>
              <a:srgbClr val="D9D3C4"/>
            </a:solidFill>
            <a:prstDash val="solid"/>
          </a:ln>
        </p:spPr>
      </p:sp>
      <p:sp>
        <p:nvSpPr>
          <p:cNvPr id="17" name="Shape 15"/>
          <p:cNvSpPr/>
          <p:nvPr/>
        </p:nvSpPr>
        <p:spPr>
          <a:xfrm>
            <a:off x="4611624" y="2057400"/>
            <a:ext cx="457200" cy="457200"/>
          </a:xfrm>
          <a:prstGeom prst="ellipse">
            <a:avLst/>
          </a:prstGeom>
          <a:solidFill>
            <a:srgbClr val="C08A34"/>
          </a:solidFill>
          <a:ln w="19050">
            <a:solidFill>
              <a:srgbClr val="C08A34"/>
            </a:solidFill>
            <a:prstDash val="solid"/>
          </a:ln>
        </p:spPr>
      </p:sp>
      <p:sp>
        <p:nvSpPr>
          <p:cNvPr id="18" name="Text 16"/>
          <p:cNvSpPr txBox="1"/>
          <p:nvPr/>
        </p:nvSpPr>
        <p:spPr>
          <a:xfrm>
            <a:off x="4611624" y="2057400"/>
            <a:ext cx="457200" cy="457200"/>
          </a:xfrm>
          <a:prstGeom prst="rect">
            <a:avLst/>
          </a:prstGeom>
          <a:noFill/>
          <a:ln/>
        </p:spPr>
        <p:txBody>
          <a:bodyPr wrap="square" lIns="0" tIns="0" rIns="0" bIns="0" rtlCol="0" anchor="ctr"/>
          <a:lstStyle/>
          <a:p>
            <a:pPr algn="ctr" indent="0" marL="0">
              <a:buNone/>
            </a:pPr>
            <a:r>
              <a:rPr lang="en-US" sz="1300" b="1" dirty="0">
                <a:solidFill>
                  <a:srgbClr val="101D31"/>
                </a:solidFill>
                <a:latin typeface="Calibri" pitchFamily="34" charset="0"/>
                <a:ea typeface="Calibri" pitchFamily="34" charset="-122"/>
                <a:cs typeface="Calibri" pitchFamily="34" charset="-120"/>
              </a:rPr>
              <a:t>2</a:t>
            </a:r>
            <a:endParaRPr lang="en-US" sz="1300" dirty="0"/>
          </a:p>
        </p:txBody>
      </p:sp>
      <p:sp>
        <p:nvSpPr>
          <p:cNvPr id="19" name="Text 17"/>
          <p:cNvSpPr txBox="1"/>
          <p:nvPr/>
        </p:nvSpPr>
        <p:spPr>
          <a:xfrm>
            <a:off x="5205984" y="2029968"/>
            <a:ext cx="2371344" cy="512064"/>
          </a:xfrm>
          <a:prstGeom prst="rect">
            <a:avLst/>
          </a:prstGeom>
          <a:noFill/>
          <a:ln/>
        </p:spPr>
        <p:txBody>
          <a:bodyPr wrap="square" lIns="0" tIns="0" rIns="0" bIns="0" rtlCol="0" anchor="ctr"/>
          <a:lstStyle/>
          <a:p>
            <a:pPr indent="0" marL="0">
              <a:buNone/>
            </a:pPr>
            <a:r>
              <a:rPr lang="en-US" sz="1800" b="1" dirty="0">
                <a:solidFill>
                  <a:srgbClr val="101D31"/>
                </a:solidFill>
                <a:latin typeface="Cambria" pitchFamily="34" charset="0"/>
                <a:ea typeface="Cambria" pitchFamily="34" charset="-122"/>
                <a:cs typeface="Cambria" pitchFamily="34" charset="-120"/>
              </a:rPr>
              <a:t>Capture plan</a:t>
            </a:r>
            <a:endParaRPr lang="en-US" sz="1800" dirty="0"/>
          </a:p>
        </p:txBody>
      </p:sp>
      <p:sp>
        <p:nvSpPr>
          <p:cNvPr id="20" name="Text 18"/>
          <p:cNvSpPr txBox="1"/>
          <p:nvPr/>
        </p:nvSpPr>
        <p:spPr>
          <a:xfrm>
            <a:off x="4611624" y="2743200"/>
            <a:ext cx="2965704" cy="228600"/>
          </a:xfrm>
          <a:prstGeom prst="rect">
            <a:avLst/>
          </a:prstGeom>
          <a:noFill/>
          <a:ln/>
        </p:spPr>
        <p:txBody>
          <a:bodyPr wrap="square" lIns="0" tIns="0" rIns="0" bIns="0" rtlCol="0" anchor="ctr"/>
          <a:lstStyle/>
          <a:p>
            <a:pPr indent="0" marL="0">
              <a:buNone/>
            </a:pPr>
            <a:r>
              <a:rPr lang="en-US" sz="1000" b="1" spc="200" kern="0" dirty="0">
                <a:solidFill>
                  <a:srgbClr val="8A5F1C"/>
                </a:solidFill>
                <a:latin typeface="Calibri" pitchFamily="34" charset="0"/>
                <a:ea typeface="Calibri" pitchFamily="34" charset="-122"/>
                <a:cs typeface="Calibri" pitchFamily="34" charset="-120"/>
              </a:rPr>
              <a:t>BASELINE ARTIFACT</a:t>
            </a:r>
            <a:endParaRPr lang="en-US" sz="1000" dirty="0"/>
          </a:p>
        </p:txBody>
      </p:sp>
      <p:sp>
        <p:nvSpPr>
          <p:cNvPr id="21" name="Text 19"/>
          <p:cNvSpPr txBox="1"/>
          <p:nvPr/>
        </p:nvSpPr>
        <p:spPr>
          <a:xfrm>
            <a:off x="4611624" y="2990088"/>
            <a:ext cx="2965704" cy="457200"/>
          </a:xfrm>
          <a:prstGeom prst="rect">
            <a:avLst/>
          </a:prstGeom>
          <a:noFill/>
          <a:ln/>
        </p:spPr>
        <p:txBody>
          <a:bodyPr wrap="square" lIns="0" tIns="0" rIns="0" bIns="0" rtlCol="0" anchor="t"/>
          <a:lstStyle/>
          <a:p>
            <a:pPr indent="0" marL="0">
              <a:buNone/>
            </a:pPr>
            <a:r>
              <a:rPr lang="en-US" sz="1350" dirty="0">
                <a:solidFill>
                  <a:srgbClr val="2B2A26"/>
                </a:solidFill>
                <a:latin typeface="Calibri" pitchFamily="34" charset="0"/>
                <a:ea typeface="Calibri" pitchFamily="34" charset="-122"/>
                <a:cs typeface="Calibri" pitchFamily="34" charset="-120"/>
              </a:rPr>
              <a:t>Customer and competitor baseline</a:t>
            </a:r>
            <a:endParaRPr lang="en-US" sz="1350" dirty="0"/>
          </a:p>
        </p:txBody>
      </p:sp>
      <p:sp>
        <p:nvSpPr>
          <p:cNvPr id="22" name="Text 20"/>
          <p:cNvSpPr txBox="1"/>
          <p:nvPr/>
        </p:nvSpPr>
        <p:spPr>
          <a:xfrm>
            <a:off x="4611624" y="3566160"/>
            <a:ext cx="2965704" cy="228600"/>
          </a:xfrm>
          <a:prstGeom prst="rect">
            <a:avLst/>
          </a:prstGeom>
          <a:noFill/>
          <a:ln/>
        </p:spPr>
        <p:txBody>
          <a:bodyPr wrap="square" lIns="0" tIns="0" rIns="0" bIns="0" rtlCol="0" anchor="ctr"/>
          <a:lstStyle/>
          <a:p>
            <a:pPr indent="0" marL="0">
              <a:buNone/>
            </a:pPr>
            <a:r>
              <a:rPr lang="en-US" sz="1000" b="1" spc="200" kern="0" dirty="0">
                <a:solidFill>
                  <a:srgbClr val="8A5F1C"/>
                </a:solidFill>
                <a:latin typeface="Calibri" pitchFamily="34" charset="0"/>
                <a:ea typeface="Calibri" pitchFamily="34" charset="-122"/>
                <a:cs typeface="Calibri" pitchFamily="34" charset="-120"/>
              </a:rPr>
              <a:t>WHAT AI ADDS</a:t>
            </a:r>
            <a:endParaRPr lang="en-US" sz="1000" dirty="0"/>
          </a:p>
        </p:txBody>
      </p:sp>
      <p:sp>
        <p:nvSpPr>
          <p:cNvPr id="23" name="Text 21"/>
          <p:cNvSpPr txBox="1"/>
          <p:nvPr/>
        </p:nvSpPr>
        <p:spPr>
          <a:xfrm>
            <a:off x="4611624" y="3813048"/>
            <a:ext cx="2965704" cy="1234440"/>
          </a:xfrm>
          <a:prstGeom prst="rect">
            <a:avLst/>
          </a:prstGeom>
          <a:noFill/>
          <a:ln/>
        </p:spPr>
        <p:txBody>
          <a:bodyPr wrap="square" lIns="0" tIns="0" rIns="0" bIns="0" rtlCol="0" anchor="t"/>
          <a:lstStyle/>
          <a:p>
            <a:pPr indent="0" marL="0">
              <a:buNone/>
            </a:pPr>
            <a:r>
              <a:rPr lang="en-US" sz="1350" dirty="0">
                <a:solidFill>
                  <a:srgbClr val="2B2A26"/>
                </a:solidFill>
                <a:latin typeface="Calibri" pitchFamily="34" charset="0"/>
                <a:ea typeface="Calibri" pitchFamily="34" charset="-122"/>
                <a:cs typeface="Calibri" pitchFamily="34" charset="-120"/>
              </a:rPr>
              <a:t>AI organizes agency priorities and competitor positions by evaluation factor, with a source beside each entry.</a:t>
            </a:r>
            <a:endParaRPr lang="en-US" sz="1350" dirty="0"/>
          </a:p>
        </p:txBody>
      </p:sp>
      <p:sp>
        <p:nvSpPr>
          <p:cNvPr id="24" name="Text 22"/>
          <p:cNvSpPr txBox="1"/>
          <p:nvPr/>
        </p:nvSpPr>
        <p:spPr>
          <a:xfrm>
            <a:off x="4611624" y="5166360"/>
            <a:ext cx="2965704" cy="228600"/>
          </a:xfrm>
          <a:prstGeom prst="rect">
            <a:avLst/>
          </a:prstGeom>
          <a:noFill/>
          <a:ln/>
        </p:spPr>
        <p:txBody>
          <a:bodyPr wrap="square" lIns="0" tIns="0" rIns="0" bIns="0" rtlCol="0" anchor="ctr"/>
          <a:lstStyle/>
          <a:p>
            <a:pPr indent="0" marL="0">
              <a:buNone/>
            </a:pPr>
            <a:r>
              <a:rPr lang="en-US" sz="1000" b="1" spc="200" kern="0" dirty="0">
                <a:solidFill>
                  <a:srgbClr val="8A5F1C"/>
                </a:solidFill>
                <a:latin typeface="Calibri" pitchFamily="34" charset="0"/>
                <a:ea typeface="Calibri" pitchFamily="34" charset="-122"/>
                <a:cs typeface="Calibri" pitchFamily="34" charset="-120"/>
              </a:rPr>
              <a:t>THE TEAM DECIDES</a:t>
            </a:r>
            <a:endParaRPr lang="en-US" sz="1000" dirty="0"/>
          </a:p>
        </p:txBody>
      </p:sp>
      <p:sp>
        <p:nvSpPr>
          <p:cNvPr id="25" name="Text 23"/>
          <p:cNvSpPr txBox="1"/>
          <p:nvPr/>
        </p:nvSpPr>
        <p:spPr>
          <a:xfrm>
            <a:off x="4611624" y="5413248"/>
            <a:ext cx="2965704" cy="548640"/>
          </a:xfrm>
          <a:prstGeom prst="rect">
            <a:avLst/>
          </a:prstGeom>
          <a:noFill/>
          <a:ln/>
        </p:spPr>
        <p:txBody>
          <a:bodyPr wrap="square" lIns="0" tIns="0" rIns="0" bIns="0" rtlCol="0" anchor="t"/>
          <a:lstStyle/>
          <a:p>
            <a:pPr indent="0" marL="0">
              <a:buNone/>
            </a:pPr>
            <a:r>
              <a:rPr lang="en-US" sz="1350" b="1" dirty="0">
                <a:solidFill>
                  <a:srgbClr val="101D31"/>
                </a:solidFill>
                <a:latin typeface="Calibri" pitchFamily="34" charset="0"/>
                <a:ea typeface="Calibri" pitchFamily="34" charset="-122"/>
                <a:cs typeface="Calibri" pitchFamily="34" charset="-120"/>
              </a:rPr>
              <a:t>Where to compete and with whom</a:t>
            </a:r>
            <a:endParaRPr lang="en-US" sz="1350" dirty="0"/>
          </a:p>
        </p:txBody>
      </p:sp>
      <p:sp>
        <p:nvSpPr>
          <p:cNvPr id="26" name="Shape 24"/>
          <p:cNvSpPr/>
          <p:nvPr/>
        </p:nvSpPr>
        <p:spPr>
          <a:xfrm>
            <a:off x="8125968" y="1783080"/>
            <a:ext cx="3514344" cy="4343400"/>
          </a:xfrm>
          <a:prstGeom prst="roundRect">
            <a:avLst>
              <a:gd name="adj" fmla="val 2082"/>
            </a:avLst>
          </a:prstGeom>
          <a:solidFill>
            <a:srgbClr val="FFFFFF"/>
          </a:solidFill>
          <a:ln w="9525">
            <a:solidFill>
              <a:srgbClr val="D9D3C4"/>
            </a:solidFill>
            <a:prstDash val="solid"/>
          </a:ln>
        </p:spPr>
      </p:sp>
      <p:sp>
        <p:nvSpPr>
          <p:cNvPr id="27" name="Shape 25"/>
          <p:cNvSpPr/>
          <p:nvPr/>
        </p:nvSpPr>
        <p:spPr>
          <a:xfrm>
            <a:off x="8400288" y="2057400"/>
            <a:ext cx="457200" cy="457200"/>
          </a:xfrm>
          <a:prstGeom prst="ellipse">
            <a:avLst/>
          </a:prstGeom>
          <a:solidFill>
            <a:srgbClr val="C08A34"/>
          </a:solidFill>
          <a:ln w="19050">
            <a:solidFill>
              <a:srgbClr val="C08A34"/>
            </a:solidFill>
            <a:prstDash val="solid"/>
          </a:ln>
        </p:spPr>
      </p:sp>
      <p:sp>
        <p:nvSpPr>
          <p:cNvPr id="28" name="Text 26"/>
          <p:cNvSpPr txBox="1"/>
          <p:nvPr/>
        </p:nvSpPr>
        <p:spPr>
          <a:xfrm>
            <a:off x="8400288" y="2057400"/>
            <a:ext cx="457200" cy="457200"/>
          </a:xfrm>
          <a:prstGeom prst="rect">
            <a:avLst/>
          </a:prstGeom>
          <a:noFill/>
          <a:ln/>
        </p:spPr>
        <p:txBody>
          <a:bodyPr wrap="square" lIns="0" tIns="0" rIns="0" bIns="0" rtlCol="0" anchor="ctr"/>
          <a:lstStyle/>
          <a:p>
            <a:pPr algn="ctr" indent="0" marL="0">
              <a:buNone/>
            </a:pPr>
            <a:r>
              <a:rPr lang="en-US" sz="1300" b="1" dirty="0">
                <a:solidFill>
                  <a:srgbClr val="101D31"/>
                </a:solidFill>
                <a:latin typeface="Calibri" pitchFamily="34" charset="0"/>
                <a:ea typeface="Calibri" pitchFamily="34" charset="-122"/>
                <a:cs typeface="Calibri" pitchFamily="34" charset="-120"/>
              </a:rPr>
              <a:t>3</a:t>
            </a:r>
            <a:endParaRPr lang="en-US" sz="1300" dirty="0"/>
          </a:p>
        </p:txBody>
      </p:sp>
      <p:sp>
        <p:nvSpPr>
          <p:cNvPr id="29" name="Text 27"/>
          <p:cNvSpPr txBox="1"/>
          <p:nvPr/>
        </p:nvSpPr>
        <p:spPr>
          <a:xfrm>
            <a:off x="8994648" y="2029968"/>
            <a:ext cx="2371344" cy="512064"/>
          </a:xfrm>
          <a:prstGeom prst="rect">
            <a:avLst/>
          </a:prstGeom>
          <a:noFill/>
          <a:ln/>
        </p:spPr>
        <p:txBody>
          <a:bodyPr wrap="square" lIns="0" tIns="0" rIns="0" bIns="0" rtlCol="0" anchor="ctr"/>
          <a:lstStyle/>
          <a:p>
            <a:pPr indent="0" marL="0">
              <a:buNone/>
            </a:pPr>
            <a:r>
              <a:rPr lang="en-US" sz="1800" b="1" dirty="0">
                <a:solidFill>
                  <a:srgbClr val="101D31"/>
                </a:solidFill>
                <a:latin typeface="Cambria" pitchFamily="34" charset="0"/>
                <a:ea typeface="Cambria" pitchFamily="34" charset="-122"/>
                <a:cs typeface="Cambria" pitchFamily="34" charset="-120"/>
              </a:rPr>
              <a:t>Solution and win strategy</a:t>
            </a:r>
            <a:endParaRPr lang="en-US" sz="1800" dirty="0"/>
          </a:p>
        </p:txBody>
      </p:sp>
      <p:sp>
        <p:nvSpPr>
          <p:cNvPr id="30" name="Text 28"/>
          <p:cNvSpPr txBox="1"/>
          <p:nvPr/>
        </p:nvSpPr>
        <p:spPr>
          <a:xfrm>
            <a:off x="8400288" y="2743200"/>
            <a:ext cx="2965704" cy="228600"/>
          </a:xfrm>
          <a:prstGeom prst="rect">
            <a:avLst/>
          </a:prstGeom>
          <a:noFill/>
          <a:ln/>
        </p:spPr>
        <p:txBody>
          <a:bodyPr wrap="square" lIns="0" tIns="0" rIns="0" bIns="0" rtlCol="0" anchor="ctr"/>
          <a:lstStyle/>
          <a:p>
            <a:pPr indent="0" marL="0">
              <a:buNone/>
            </a:pPr>
            <a:r>
              <a:rPr lang="en-US" sz="1000" b="1" spc="200" kern="0" dirty="0">
                <a:solidFill>
                  <a:srgbClr val="8A5F1C"/>
                </a:solidFill>
                <a:latin typeface="Calibri" pitchFamily="34" charset="0"/>
                <a:ea typeface="Calibri" pitchFamily="34" charset="-122"/>
                <a:cs typeface="Calibri" pitchFamily="34" charset="-120"/>
              </a:rPr>
              <a:t>BASELINE ARTIFACT</a:t>
            </a:r>
            <a:endParaRPr lang="en-US" sz="1000" dirty="0"/>
          </a:p>
        </p:txBody>
      </p:sp>
      <p:sp>
        <p:nvSpPr>
          <p:cNvPr id="31" name="Text 29"/>
          <p:cNvSpPr txBox="1"/>
          <p:nvPr/>
        </p:nvSpPr>
        <p:spPr>
          <a:xfrm>
            <a:off x="8400288" y="2990088"/>
            <a:ext cx="2965704" cy="457200"/>
          </a:xfrm>
          <a:prstGeom prst="rect">
            <a:avLst/>
          </a:prstGeom>
          <a:noFill/>
          <a:ln/>
        </p:spPr>
        <p:txBody>
          <a:bodyPr wrap="square" lIns="0" tIns="0" rIns="0" bIns="0" rtlCol="0" anchor="t"/>
          <a:lstStyle/>
          <a:p>
            <a:pPr indent="0" marL="0">
              <a:buNone/>
            </a:pPr>
            <a:r>
              <a:rPr lang="en-US" sz="1350" dirty="0">
                <a:solidFill>
                  <a:srgbClr val="2B2A26"/>
                </a:solidFill>
                <a:latin typeface="Calibri" pitchFamily="34" charset="0"/>
                <a:ea typeface="Calibri" pitchFamily="34" charset="-122"/>
                <a:cs typeface="Calibri" pitchFamily="34" charset="-120"/>
              </a:rPr>
              <a:t>Win themes and discriminators</a:t>
            </a:r>
            <a:endParaRPr lang="en-US" sz="1350" dirty="0"/>
          </a:p>
        </p:txBody>
      </p:sp>
      <p:sp>
        <p:nvSpPr>
          <p:cNvPr id="32" name="Text 30"/>
          <p:cNvSpPr txBox="1"/>
          <p:nvPr/>
        </p:nvSpPr>
        <p:spPr>
          <a:xfrm>
            <a:off x="8400288" y="3566160"/>
            <a:ext cx="2965704" cy="228600"/>
          </a:xfrm>
          <a:prstGeom prst="rect">
            <a:avLst/>
          </a:prstGeom>
          <a:noFill/>
          <a:ln/>
        </p:spPr>
        <p:txBody>
          <a:bodyPr wrap="square" lIns="0" tIns="0" rIns="0" bIns="0" rtlCol="0" anchor="ctr"/>
          <a:lstStyle/>
          <a:p>
            <a:pPr indent="0" marL="0">
              <a:buNone/>
            </a:pPr>
            <a:r>
              <a:rPr lang="en-US" sz="1000" b="1" spc="200" kern="0" dirty="0">
                <a:solidFill>
                  <a:srgbClr val="8A5F1C"/>
                </a:solidFill>
                <a:latin typeface="Calibri" pitchFamily="34" charset="0"/>
                <a:ea typeface="Calibri" pitchFamily="34" charset="-122"/>
                <a:cs typeface="Calibri" pitchFamily="34" charset="-120"/>
              </a:rPr>
              <a:t>WHAT AI ADDS</a:t>
            </a:r>
            <a:endParaRPr lang="en-US" sz="1000" dirty="0"/>
          </a:p>
        </p:txBody>
      </p:sp>
      <p:sp>
        <p:nvSpPr>
          <p:cNvPr id="33" name="Text 31"/>
          <p:cNvSpPr txBox="1"/>
          <p:nvPr/>
        </p:nvSpPr>
        <p:spPr>
          <a:xfrm>
            <a:off x="8400288" y="3813048"/>
            <a:ext cx="2965704" cy="1234440"/>
          </a:xfrm>
          <a:prstGeom prst="rect">
            <a:avLst/>
          </a:prstGeom>
          <a:noFill/>
          <a:ln/>
        </p:spPr>
        <p:txBody>
          <a:bodyPr wrap="square" lIns="0" tIns="0" rIns="0" bIns="0" rtlCol="0" anchor="t"/>
          <a:lstStyle/>
          <a:p>
            <a:pPr indent="0" marL="0">
              <a:buNone/>
            </a:pPr>
            <a:r>
              <a:rPr lang="en-US" sz="1350" dirty="0">
                <a:solidFill>
                  <a:srgbClr val="2B2A26"/>
                </a:solidFill>
                <a:latin typeface="Calibri" pitchFamily="34" charset="0"/>
                <a:ea typeface="Calibri" pitchFamily="34" charset="-122"/>
                <a:cs typeface="Calibri" pitchFamily="34" charset="-120"/>
              </a:rPr>
              <a:t>AI tests each claimed discriminator against the evaluation criteria and the competitor baseline. It flags claims that lack proof.</a:t>
            </a:r>
            <a:endParaRPr lang="en-US" sz="1350" dirty="0"/>
          </a:p>
        </p:txBody>
      </p:sp>
      <p:sp>
        <p:nvSpPr>
          <p:cNvPr id="34" name="Text 32"/>
          <p:cNvSpPr txBox="1"/>
          <p:nvPr/>
        </p:nvSpPr>
        <p:spPr>
          <a:xfrm>
            <a:off x="8400288" y="5166360"/>
            <a:ext cx="2965704" cy="228600"/>
          </a:xfrm>
          <a:prstGeom prst="rect">
            <a:avLst/>
          </a:prstGeom>
          <a:noFill/>
          <a:ln/>
        </p:spPr>
        <p:txBody>
          <a:bodyPr wrap="square" lIns="0" tIns="0" rIns="0" bIns="0" rtlCol="0" anchor="ctr"/>
          <a:lstStyle/>
          <a:p>
            <a:pPr indent="0" marL="0">
              <a:buNone/>
            </a:pPr>
            <a:r>
              <a:rPr lang="en-US" sz="1000" b="1" spc="200" kern="0" dirty="0">
                <a:solidFill>
                  <a:srgbClr val="8A5F1C"/>
                </a:solidFill>
                <a:latin typeface="Calibri" pitchFamily="34" charset="0"/>
                <a:ea typeface="Calibri" pitchFamily="34" charset="-122"/>
                <a:cs typeface="Calibri" pitchFamily="34" charset="-120"/>
              </a:rPr>
              <a:t>THE TEAM DECIDES</a:t>
            </a:r>
            <a:endParaRPr lang="en-US" sz="1000" dirty="0"/>
          </a:p>
        </p:txBody>
      </p:sp>
      <p:sp>
        <p:nvSpPr>
          <p:cNvPr id="35" name="Text 33"/>
          <p:cNvSpPr txBox="1"/>
          <p:nvPr/>
        </p:nvSpPr>
        <p:spPr>
          <a:xfrm>
            <a:off x="8400288" y="5413248"/>
            <a:ext cx="2965704" cy="548640"/>
          </a:xfrm>
          <a:prstGeom prst="rect">
            <a:avLst/>
          </a:prstGeom>
          <a:noFill/>
          <a:ln/>
        </p:spPr>
        <p:txBody>
          <a:bodyPr wrap="square" lIns="0" tIns="0" rIns="0" bIns="0" rtlCol="0" anchor="t"/>
          <a:lstStyle/>
          <a:p>
            <a:pPr indent="0" marL="0">
              <a:buNone/>
            </a:pPr>
            <a:r>
              <a:rPr lang="en-US" sz="1350" b="1" dirty="0">
                <a:solidFill>
                  <a:srgbClr val="101D31"/>
                </a:solidFill>
                <a:latin typeface="Calibri" pitchFamily="34" charset="0"/>
                <a:ea typeface="Calibri" pitchFamily="34" charset="-122"/>
                <a:cs typeface="Calibri" pitchFamily="34" charset="-120"/>
              </a:rPr>
              <a:t>Which themes carry the proposal</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1EA"/>
        </a:solidFill>
      </p:bgPr>
    </p:bg>
    <p:spTree>
      <p:nvGrpSpPr>
        <p:cNvPr id="1" name=""/>
        <p:cNvGrpSpPr/>
        <p:nvPr/>
      </p:nvGrpSpPr>
      <p:grpSpPr>
        <a:xfrm>
          <a:off x="0" y="0"/>
          <a:ext cx="0" cy="0"/>
          <a:chOff x="0" y="0"/>
          <a:chExt cx="0" cy="0"/>
        </a:xfrm>
      </p:grpSpPr>
      <p:sp>
        <p:nvSpPr>
          <p:cNvPr id="2" name="Text 0"/>
          <p:cNvSpPr txBox="1"/>
          <p:nvPr/>
        </p:nvSpPr>
        <p:spPr>
          <a:xfrm>
            <a:off x="548640" y="6355080"/>
            <a:ext cx="5486400" cy="274320"/>
          </a:xfrm>
          <a:prstGeom prst="rect">
            <a:avLst/>
          </a:prstGeom>
          <a:noFill/>
          <a:ln/>
        </p:spPr>
        <p:txBody>
          <a:bodyPr wrap="square" lIns="0" tIns="0" rIns="0" bIns="0" rtlCol="0" anchor="ctr"/>
          <a:lstStyle/>
          <a:p>
            <a:pPr indent="0" marL="0">
              <a:buNone/>
            </a:pPr>
            <a:r>
              <a:rPr lang="en-US" sz="1000" dirty="0">
                <a:solidFill>
                  <a:srgbClr val="6B6557"/>
                </a:solidFill>
                <a:latin typeface="Calibri" pitchFamily="34" charset="0"/>
                <a:ea typeface="Calibri" pitchFamily="34" charset="-122"/>
                <a:cs typeface="Calibri" pitchFamily="34" charset="-120"/>
              </a:rPr>
              <a:t>DANEL Business Development Services, LLC</a:t>
            </a:r>
            <a:endParaRPr lang="en-US" sz="1000" dirty="0"/>
          </a:p>
        </p:txBody>
      </p:sp>
      <p:sp>
        <p:nvSpPr>
          <p:cNvPr id="3" name="Text 1"/>
          <p:cNvSpPr txBox="1"/>
          <p:nvPr/>
        </p:nvSpPr>
        <p:spPr>
          <a:xfrm>
            <a:off x="10725912" y="6355080"/>
            <a:ext cx="914400" cy="274320"/>
          </a:xfrm>
          <a:prstGeom prst="rect">
            <a:avLst/>
          </a:prstGeom>
          <a:noFill/>
          <a:ln/>
        </p:spPr>
        <p:txBody>
          <a:bodyPr wrap="square" lIns="0" tIns="0" rIns="0" bIns="0" rtlCol="0" anchor="ctr"/>
          <a:lstStyle/>
          <a:p>
            <a:pPr algn="r" indent="0" marL="0">
              <a:buNone/>
            </a:pPr>
            <a:r>
              <a:rPr lang="en-US" sz="1000" dirty="0">
                <a:solidFill>
                  <a:srgbClr val="6B6557"/>
                </a:solidFill>
                <a:latin typeface="Calibri" pitchFamily="34" charset="0"/>
                <a:ea typeface="Calibri" pitchFamily="34" charset="-122"/>
                <a:cs typeface="Calibri" pitchFamily="34" charset="-120"/>
              </a:rPr>
              <a:t>6</a:t>
            </a:r>
            <a:endParaRPr lang="en-US" sz="1000" dirty="0"/>
          </a:p>
        </p:txBody>
      </p:sp>
      <p:sp>
        <p:nvSpPr>
          <p:cNvPr id="4" name="Text 2"/>
          <p:cNvSpPr txBox="1"/>
          <p:nvPr/>
        </p:nvSpPr>
        <p:spPr>
          <a:xfrm>
            <a:off x="548640" y="411480"/>
            <a:ext cx="8229600" cy="274320"/>
          </a:xfrm>
          <a:prstGeom prst="rect">
            <a:avLst/>
          </a:prstGeom>
          <a:noFill/>
          <a:ln/>
        </p:spPr>
        <p:txBody>
          <a:bodyPr wrap="square" lIns="0" tIns="0" rIns="0" bIns="0" rtlCol="0" anchor="ctr"/>
          <a:lstStyle/>
          <a:p>
            <a:pPr indent="0" marL="0">
              <a:buNone/>
            </a:pPr>
            <a:r>
              <a:rPr lang="en-US" sz="1200" b="1" spc="300" kern="0" dirty="0">
                <a:solidFill>
                  <a:srgbClr val="8A5F1C"/>
                </a:solidFill>
                <a:latin typeface="Calibri" pitchFamily="34" charset="0"/>
                <a:ea typeface="Calibri" pitchFamily="34" charset="-122"/>
                <a:cs typeface="Calibri" pitchFamily="34" charset="-120"/>
              </a:rPr>
              <a:t>STAGES 4 AND 5</a:t>
            </a:r>
            <a:endParaRPr lang="en-US" sz="1200" dirty="0"/>
          </a:p>
        </p:txBody>
      </p:sp>
      <p:sp>
        <p:nvSpPr>
          <p:cNvPr id="5" name="Text 3"/>
          <p:cNvSpPr txBox="1"/>
          <p:nvPr/>
        </p:nvSpPr>
        <p:spPr>
          <a:xfrm>
            <a:off x="548640" y="731520"/>
            <a:ext cx="11091672" cy="822960"/>
          </a:xfrm>
          <a:prstGeom prst="rect">
            <a:avLst/>
          </a:prstGeom>
          <a:noFill/>
          <a:ln/>
        </p:spPr>
        <p:txBody>
          <a:bodyPr wrap="square" lIns="0" tIns="0" rIns="0" bIns="0" rtlCol="0" anchor="t"/>
          <a:lstStyle/>
          <a:p>
            <a:pPr indent="0" marL="0">
              <a:buNone/>
            </a:pPr>
            <a:r>
              <a:rPr lang="en-US" sz="3200" b="1" dirty="0">
                <a:solidFill>
                  <a:srgbClr val="101D31"/>
                </a:solidFill>
                <a:latin typeface="Cambria" pitchFamily="34" charset="0"/>
                <a:ea typeface="Cambria" pitchFamily="34" charset="-122"/>
                <a:cs typeface="Cambria" pitchFamily="34" charset="-120"/>
              </a:rPr>
              <a:t>Plan and write: trace every requirement.</a:t>
            </a:r>
            <a:endParaRPr lang="en-US" sz="3200" dirty="0"/>
          </a:p>
        </p:txBody>
      </p:sp>
      <p:sp>
        <p:nvSpPr>
          <p:cNvPr id="6" name="Shape 4"/>
          <p:cNvSpPr/>
          <p:nvPr/>
        </p:nvSpPr>
        <p:spPr>
          <a:xfrm>
            <a:off x="548640" y="1783080"/>
            <a:ext cx="5408676" cy="4343400"/>
          </a:xfrm>
          <a:prstGeom prst="roundRect">
            <a:avLst>
              <a:gd name="adj" fmla="val 1684"/>
            </a:avLst>
          </a:prstGeom>
          <a:solidFill>
            <a:srgbClr val="FFFFFF"/>
          </a:solidFill>
          <a:ln w="9525">
            <a:solidFill>
              <a:srgbClr val="D9D3C4"/>
            </a:solidFill>
            <a:prstDash val="solid"/>
          </a:ln>
        </p:spPr>
      </p:sp>
      <p:sp>
        <p:nvSpPr>
          <p:cNvPr id="7" name="Shape 5"/>
          <p:cNvSpPr/>
          <p:nvPr/>
        </p:nvSpPr>
        <p:spPr>
          <a:xfrm>
            <a:off x="822960" y="2057400"/>
            <a:ext cx="457200" cy="457200"/>
          </a:xfrm>
          <a:prstGeom prst="ellipse">
            <a:avLst/>
          </a:prstGeom>
          <a:solidFill>
            <a:srgbClr val="C08A34"/>
          </a:solidFill>
          <a:ln w="19050">
            <a:solidFill>
              <a:srgbClr val="C08A34"/>
            </a:solidFill>
            <a:prstDash val="solid"/>
          </a:ln>
        </p:spPr>
      </p:sp>
      <p:sp>
        <p:nvSpPr>
          <p:cNvPr id="8" name="Text 6"/>
          <p:cNvSpPr txBox="1"/>
          <p:nvPr/>
        </p:nvSpPr>
        <p:spPr>
          <a:xfrm>
            <a:off x="822960" y="2057400"/>
            <a:ext cx="457200" cy="457200"/>
          </a:xfrm>
          <a:prstGeom prst="rect">
            <a:avLst/>
          </a:prstGeom>
          <a:noFill/>
          <a:ln/>
        </p:spPr>
        <p:txBody>
          <a:bodyPr wrap="square" lIns="0" tIns="0" rIns="0" bIns="0" rtlCol="0" anchor="ctr"/>
          <a:lstStyle/>
          <a:p>
            <a:pPr algn="ctr" indent="0" marL="0">
              <a:buNone/>
            </a:pPr>
            <a:r>
              <a:rPr lang="en-US" sz="1300" b="1" dirty="0">
                <a:solidFill>
                  <a:srgbClr val="101D31"/>
                </a:solidFill>
                <a:latin typeface="Calibri" pitchFamily="34" charset="0"/>
                <a:ea typeface="Calibri" pitchFamily="34" charset="-122"/>
                <a:cs typeface="Calibri" pitchFamily="34" charset="-120"/>
              </a:rPr>
              <a:t>4</a:t>
            </a:r>
            <a:endParaRPr lang="en-US" sz="1300" dirty="0"/>
          </a:p>
        </p:txBody>
      </p:sp>
      <p:sp>
        <p:nvSpPr>
          <p:cNvPr id="9" name="Text 7"/>
          <p:cNvSpPr txBox="1"/>
          <p:nvPr/>
        </p:nvSpPr>
        <p:spPr>
          <a:xfrm>
            <a:off x="1417320" y="2029968"/>
            <a:ext cx="4265676" cy="512064"/>
          </a:xfrm>
          <a:prstGeom prst="rect">
            <a:avLst/>
          </a:prstGeom>
          <a:noFill/>
          <a:ln/>
        </p:spPr>
        <p:txBody>
          <a:bodyPr wrap="square" lIns="0" tIns="0" rIns="0" bIns="0" rtlCol="0" anchor="ctr"/>
          <a:lstStyle/>
          <a:p>
            <a:pPr indent="0" marL="0">
              <a:buNone/>
            </a:pPr>
            <a:r>
              <a:rPr lang="en-US" sz="1800" b="1" dirty="0">
                <a:solidFill>
                  <a:srgbClr val="101D31"/>
                </a:solidFill>
                <a:latin typeface="Cambria" pitchFamily="34" charset="0"/>
                <a:ea typeface="Cambria" pitchFamily="34" charset="-122"/>
                <a:cs typeface="Cambria" pitchFamily="34" charset="-120"/>
              </a:rPr>
              <a:t>Proposal plan</a:t>
            </a:r>
            <a:endParaRPr lang="en-US" sz="1800" dirty="0"/>
          </a:p>
        </p:txBody>
      </p:sp>
      <p:sp>
        <p:nvSpPr>
          <p:cNvPr id="10" name="Text 8"/>
          <p:cNvSpPr txBox="1"/>
          <p:nvPr/>
        </p:nvSpPr>
        <p:spPr>
          <a:xfrm>
            <a:off x="822960" y="2743200"/>
            <a:ext cx="4860036" cy="228600"/>
          </a:xfrm>
          <a:prstGeom prst="rect">
            <a:avLst/>
          </a:prstGeom>
          <a:noFill/>
          <a:ln/>
        </p:spPr>
        <p:txBody>
          <a:bodyPr wrap="square" lIns="0" tIns="0" rIns="0" bIns="0" rtlCol="0" anchor="ctr"/>
          <a:lstStyle/>
          <a:p>
            <a:pPr indent="0" marL="0">
              <a:buNone/>
            </a:pPr>
            <a:r>
              <a:rPr lang="en-US" sz="1000" b="1" spc="200" kern="0" dirty="0">
                <a:solidFill>
                  <a:srgbClr val="8A5F1C"/>
                </a:solidFill>
                <a:latin typeface="Calibri" pitchFamily="34" charset="0"/>
                <a:ea typeface="Calibri" pitchFamily="34" charset="-122"/>
                <a:cs typeface="Calibri" pitchFamily="34" charset="-120"/>
              </a:rPr>
              <a:t>BASELINE ARTIFACT</a:t>
            </a:r>
            <a:endParaRPr lang="en-US" sz="1000" dirty="0"/>
          </a:p>
        </p:txBody>
      </p:sp>
      <p:sp>
        <p:nvSpPr>
          <p:cNvPr id="11" name="Text 9"/>
          <p:cNvSpPr txBox="1"/>
          <p:nvPr/>
        </p:nvSpPr>
        <p:spPr>
          <a:xfrm>
            <a:off x="822960" y="2990088"/>
            <a:ext cx="4860036" cy="457200"/>
          </a:xfrm>
          <a:prstGeom prst="rect">
            <a:avLst/>
          </a:prstGeom>
          <a:noFill/>
          <a:ln/>
        </p:spPr>
        <p:txBody>
          <a:bodyPr wrap="square" lIns="0" tIns="0" rIns="0" bIns="0" rtlCol="0" anchor="t"/>
          <a:lstStyle/>
          <a:p>
            <a:pPr indent="0" marL="0">
              <a:buNone/>
            </a:pPr>
            <a:r>
              <a:rPr lang="en-US" sz="1350" dirty="0">
                <a:solidFill>
                  <a:srgbClr val="2B2A26"/>
                </a:solidFill>
                <a:latin typeface="Calibri" pitchFamily="34" charset="0"/>
                <a:ea typeface="Calibri" pitchFamily="34" charset="-122"/>
                <a:cs typeface="Calibri" pitchFamily="34" charset="-120"/>
              </a:rPr>
              <a:t>Compliance matrix and annotated outline</a:t>
            </a:r>
            <a:endParaRPr lang="en-US" sz="1350" dirty="0"/>
          </a:p>
        </p:txBody>
      </p:sp>
      <p:sp>
        <p:nvSpPr>
          <p:cNvPr id="12" name="Text 10"/>
          <p:cNvSpPr txBox="1"/>
          <p:nvPr/>
        </p:nvSpPr>
        <p:spPr>
          <a:xfrm>
            <a:off x="822960" y="3566160"/>
            <a:ext cx="4860036" cy="228600"/>
          </a:xfrm>
          <a:prstGeom prst="rect">
            <a:avLst/>
          </a:prstGeom>
          <a:noFill/>
          <a:ln/>
        </p:spPr>
        <p:txBody>
          <a:bodyPr wrap="square" lIns="0" tIns="0" rIns="0" bIns="0" rtlCol="0" anchor="ctr"/>
          <a:lstStyle/>
          <a:p>
            <a:pPr indent="0" marL="0">
              <a:buNone/>
            </a:pPr>
            <a:r>
              <a:rPr lang="en-US" sz="1000" b="1" spc="200" kern="0" dirty="0">
                <a:solidFill>
                  <a:srgbClr val="8A5F1C"/>
                </a:solidFill>
                <a:latin typeface="Calibri" pitchFamily="34" charset="0"/>
                <a:ea typeface="Calibri" pitchFamily="34" charset="-122"/>
                <a:cs typeface="Calibri" pitchFamily="34" charset="-120"/>
              </a:rPr>
              <a:t>WHAT AI ADDS</a:t>
            </a:r>
            <a:endParaRPr lang="en-US" sz="1000" dirty="0"/>
          </a:p>
        </p:txBody>
      </p:sp>
      <p:sp>
        <p:nvSpPr>
          <p:cNvPr id="13" name="Text 11"/>
          <p:cNvSpPr txBox="1"/>
          <p:nvPr/>
        </p:nvSpPr>
        <p:spPr>
          <a:xfrm>
            <a:off x="822960" y="3813048"/>
            <a:ext cx="4860036" cy="1234440"/>
          </a:xfrm>
          <a:prstGeom prst="rect">
            <a:avLst/>
          </a:prstGeom>
          <a:noFill/>
          <a:ln/>
        </p:spPr>
        <p:txBody>
          <a:bodyPr wrap="square" lIns="0" tIns="0" rIns="0" bIns="0" rtlCol="0" anchor="t"/>
          <a:lstStyle/>
          <a:p>
            <a:pPr indent="0" marL="0">
              <a:buNone/>
            </a:pPr>
            <a:r>
              <a:rPr lang="en-US" sz="1350" dirty="0">
                <a:solidFill>
                  <a:srgbClr val="2B2A26"/>
                </a:solidFill>
                <a:latin typeface="Calibri" pitchFamily="34" charset="0"/>
                <a:ea typeface="Calibri" pitchFamily="34" charset="-122"/>
                <a:cs typeface="Calibri" pitchFamily="34" charset="-120"/>
              </a:rPr>
              <a:t>AI reads the full solicitation and builds the compliance matrix, with every instruction and evaluation factor traced to its paragraph. Tov checks the matrix against the source and builds the annotated outline from it.</a:t>
            </a:r>
            <a:endParaRPr lang="en-US" sz="1350" dirty="0"/>
          </a:p>
        </p:txBody>
      </p:sp>
      <p:sp>
        <p:nvSpPr>
          <p:cNvPr id="14" name="Text 12"/>
          <p:cNvSpPr txBox="1"/>
          <p:nvPr/>
        </p:nvSpPr>
        <p:spPr>
          <a:xfrm>
            <a:off x="822960" y="5166360"/>
            <a:ext cx="4860036" cy="228600"/>
          </a:xfrm>
          <a:prstGeom prst="rect">
            <a:avLst/>
          </a:prstGeom>
          <a:noFill/>
          <a:ln/>
        </p:spPr>
        <p:txBody>
          <a:bodyPr wrap="square" lIns="0" tIns="0" rIns="0" bIns="0" rtlCol="0" anchor="ctr"/>
          <a:lstStyle/>
          <a:p>
            <a:pPr indent="0" marL="0">
              <a:buNone/>
            </a:pPr>
            <a:r>
              <a:rPr lang="en-US" sz="1000" b="1" spc="200" kern="0" dirty="0">
                <a:solidFill>
                  <a:srgbClr val="8A5F1C"/>
                </a:solidFill>
                <a:latin typeface="Calibri" pitchFamily="34" charset="0"/>
                <a:ea typeface="Calibri" pitchFamily="34" charset="-122"/>
                <a:cs typeface="Calibri" pitchFamily="34" charset="-120"/>
              </a:rPr>
              <a:t>THE TEAM DECIDES</a:t>
            </a:r>
            <a:endParaRPr lang="en-US" sz="1000" dirty="0"/>
          </a:p>
        </p:txBody>
      </p:sp>
      <p:sp>
        <p:nvSpPr>
          <p:cNvPr id="15" name="Text 13"/>
          <p:cNvSpPr txBox="1"/>
          <p:nvPr/>
        </p:nvSpPr>
        <p:spPr>
          <a:xfrm>
            <a:off x="822960" y="5413248"/>
            <a:ext cx="4860036" cy="548640"/>
          </a:xfrm>
          <a:prstGeom prst="rect">
            <a:avLst/>
          </a:prstGeom>
          <a:noFill/>
          <a:ln/>
        </p:spPr>
        <p:txBody>
          <a:bodyPr wrap="square" lIns="0" tIns="0" rIns="0" bIns="0" rtlCol="0" anchor="t"/>
          <a:lstStyle/>
          <a:p>
            <a:pPr indent="0" marL="0">
              <a:buNone/>
            </a:pPr>
            <a:r>
              <a:rPr lang="en-US" sz="1350" b="1" dirty="0">
                <a:solidFill>
                  <a:srgbClr val="101D31"/>
                </a:solidFill>
                <a:latin typeface="Calibri" pitchFamily="34" charset="0"/>
                <a:ea typeface="Calibri" pitchFamily="34" charset="-122"/>
                <a:cs typeface="Calibri" pitchFamily="34" charset="-120"/>
              </a:rPr>
              <a:t>Volume owners, schedule, page budgets</a:t>
            </a:r>
            <a:endParaRPr lang="en-US" sz="1350" dirty="0"/>
          </a:p>
        </p:txBody>
      </p:sp>
      <p:sp>
        <p:nvSpPr>
          <p:cNvPr id="16" name="Shape 14"/>
          <p:cNvSpPr/>
          <p:nvPr/>
        </p:nvSpPr>
        <p:spPr>
          <a:xfrm>
            <a:off x="6231636" y="1783080"/>
            <a:ext cx="5408676" cy="4343400"/>
          </a:xfrm>
          <a:prstGeom prst="roundRect">
            <a:avLst>
              <a:gd name="adj" fmla="val 1684"/>
            </a:avLst>
          </a:prstGeom>
          <a:solidFill>
            <a:srgbClr val="FFFFFF"/>
          </a:solidFill>
          <a:ln w="9525">
            <a:solidFill>
              <a:srgbClr val="D9D3C4"/>
            </a:solidFill>
            <a:prstDash val="solid"/>
          </a:ln>
        </p:spPr>
      </p:sp>
      <p:sp>
        <p:nvSpPr>
          <p:cNvPr id="17" name="Shape 15"/>
          <p:cNvSpPr/>
          <p:nvPr/>
        </p:nvSpPr>
        <p:spPr>
          <a:xfrm>
            <a:off x="6505956" y="2057400"/>
            <a:ext cx="457200" cy="457200"/>
          </a:xfrm>
          <a:prstGeom prst="ellipse">
            <a:avLst/>
          </a:prstGeom>
          <a:solidFill>
            <a:srgbClr val="C08A34"/>
          </a:solidFill>
          <a:ln w="19050">
            <a:solidFill>
              <a:srgbClr val="C08A34"/>
            </a:solidFill>
            <a:prstDash val="solid"/>
          </a:ln>
        </p:spPr>
      </p:sp>
      <p:sp>
        <p:nvSpPr>
          <p:cNvPr id="18" name="Text 16"/>
          <p:cNvSpPr txBox="1"/>
          <p:nvPr/>
        </p:nvSpPr>
        <p:spPr>
          <a:xfrm>
            <a:off x="6505956" y="2057400"/>
            <a:ext cx="457200" cy="457200"/>
          </a:xfrm>
          <a:prstGeom prst="rect">
            <a:avLst/>
          </a:prstGeom>
          <a:noFill/>
          <a:ln/>
        </p:spPr>
        <p:txBody>
          <a:bodyPr wrap="square" lIns="0" tIns="0" rIns="0" bIns="0" rtlCol="0" anchor="ctr"/>
          <a:lstStyle/>
          <a:p>
            <a:pPr algn="ctr" indent="0" marL="0">
              <a:buNone/>
            </a:pPr>
            <a:r>
              <a:rPr lang="en-US" sz="1300" b="1" dirty="0">
                <a:solidFill>
                  <a:srgbClr val="101D31"/>
                </a:solidFill>
                <a:latin typeface="Calibri" pitchFamily="34" charset="0"/>
                <a:ea typeface="Calibri" pitchFamily="34" charset="-122"/>
                <a:cs typeface="Calibri" pitchFamily="34" charset="-120"/>
              </a:rPr>
              <a:t>5</a:t>
            </a:r>
            <a:endParaRPr lang="en-US" sz="1300" dirty="0"/>
          </a:p>
        </p:txBody>
      </p:sp>
      <p:sp>
        <p:nvSpPr>
          <p:cNvPr id="19" name="Text 17"/>
          <p:cNvSpPr txBox="1"/>
          <p:nvPr/>
        </p:nvSpPr>
        <p:spPr>
          <a:xfrm>
            <a:off x="7100316" y="2029968"/>
            <a:ext cx="4265676" cy="512064"/>
          </a:xfrm>
          <a:prstGeom prst="rect">
            <a:avLst/>
          </a:prstGeom>
          <a:noFill/>
          <a:ln/>
        </p:spPr>
        <p:txBody>
          <a:bodyPr wrap="square" lIns="0" tIns="0" rIns="0" bIns="0" rtlCol="0" anchor="ctr"/>
          <a:lstStyle/>
          <a:p>
            <a:pPr indent="0" marL="0">
              <a:buNone/>
            </a:pPr>
            <a:r>
              <a:rPr lang="en-US" sz="1800" b="1" dirty="0">
                <a:solidFill>
                  <a:srgbClr val="101D31"/>
                </a:solidFill>
                <a:latin typeface="Cambria" pitchFamily="34" charset="0"/>
                <a:ea typeface="Cambria" pitchFamily="34" charset="-122"/>
                <a:cs typeface="Cambria" pitchFamily="34" charset="-120"/>
              </a:rPr>
              <a:t>Write</a:t>
            </a:r>
            <a:endParaRPr lang="en-US" sz="1800" dirty="0"/>
          </a:p>
        </p:txBody>
      </p:sp>
      <p:sp>
        <p:nvSpPr>
          <p:cNvPr id="20" name="Text 18"/>
          <p:cNvSpPr txBox="1"/>
          <p:nvPr/>
        </p:nvSpPr>
        <p:spPr>
          <a:xfrm>
            <a:off x="6505956" y="2743200"/>
            <a:ext cx="4860036" cy="228600"/>
          </a:xfrm>
          <a:prstGeom prst="rect">
            <a:avLst/>
          </a:prstGeom>
          <a:noFill/>
          <a:ln/>
        </p:spPr>
        <p:txBody>
          <a:bodyPr wrap="square" lIns="0" tIns="0" rIns="0" bIns="0" rtlCol="0" anchor="ctr"/>
          <a:lstStyle/>
          <a:p>
            <a:pPr indent="0" marL="0">
              <a:buNone/>
            </a:pPr>
            <a:r>
              <a:rPr lang="en-US" sz="1000" b="1" spc="200" kern="0" dirty="0">
                <a:solidFill>
                  <a:srgbClr val="8A5F1C"/>
                </a:solidFill>
                <a:latin typeface="Calibri" pitchFamily="34" charset="0"/>
                <a:ea typeface="Calibri" pitchFamily="34" charset="-122"/>
                <a:cs typeface="Calibri" pitchFamily="34" charset="-120"/>
              </a:rPr>
              <a:t>BASELINE ARTIFACT</a:t>
            </a:r>
            <a:endParaRPr lang="en-US" sz="1000" dirty="0"/>
          </a:p>
        </p:txBody>
      </p:sp>
      <p:sp>
        <p:nvSpPr>
          <p:cNvPr id="21" name="Text 19"/>
          <p:cNvSpPr txBox="1"/>
          <p:nvPr/>
        </p:nvSpPr>
        <p:spPr>
          <a:xfrm>
            <a:off x="6505956" y="2990088"/>
            <a:ext cx="4860036" cy="457200"/>
          </a:xfrm>
          <a:prstGeom prst="rect">
            <a:avLst/>
          </a:prstGeom>
          <a:noFill/>
          <a:ln/>
        </p:spPr>
        <p:txBody>
          <a:bodyPr wrap="square" lIns="0" tIns="0" rIns="0" bIns="0" rtlCol="0" anchor="t"/>
          <a:lstStyle/>
          <a:p>
            <a:pPr indent="0" marL="0">
              <a:buNone/>
            </a:pPr>
            <a:r>
              <a:rPr lang="en-US" sz="1350" dirty="0">
                <a:solidFill>
                  <a:srgbClr val="2B2A26"/>
                </a:solidFill>
                <a:latin typeface="Calibri" pitchFamily="34" charset="0"/>
                <a:ea typeface="Calibri" pitchFamily="34" charset="-122"/>
                <a:cs typeface="Calibri" pitchFamily="34" charset="-120"/>
              </a:rPr>
              <a:t>Section drafts</a:t>
            </a:r>
            <a:endParaRPr lang="en-US" sz="1350" dirty="0"/>
          </a:p>
        </p:txBody>
      </p:sp>
      <p:sp>
        <p:nvSpPr>
          <p:cNvPr id="22" name="Text 20"/>
          <p:cNvSpPr txBox="1"/>
          <p:nvPr/>
        </p:nvSpPr>
        <p:spPr>
          <a:xfrm>
            <a:off x="6505956" y="3566160"/>
            <a:ext cx="4860036" cy="228600"/>
          </a:xfrm>
          <a:prstGeom prst="rect">
            <a:avLst/>
          </a:prstGeom>
          <a:noFill/>
          <a:ln/>
        </p:spPr>
        <p:txBody>
          <a:bodyPr wrap="square" lIns="0" tIns="0" rIns="0" bIns="0" rtlCol="0" anchor="ctr"/>
          <a:lstStyle/>
          <a:p>
            <a:pPr indent="0" marL="0">
              <a:buNone/>
            </a:pPr>
            <a:r>
              <a:rPr lang="en-US" sz="1000" b="1" spc="200" kern="0" dirty="0">
                <a:solidFill>
                  <a:srgbClr val="8A5F1C"/>
                </a:solidFill>
                <a:latin typeface="Calibri" pitchFamily="34" charset="0"/>
                <a:ea typeface="Calibri" pitchFamily="34" charset="-122"/>
                <a:cs typeface="Calibri" pitchFamily="34" charset="-120"/>
              </a:rPr>
              <a:t>WHAT AI ADDS</a:t>
            </a:r>
            <a:endParaRPr lang="en-US" sz="1000" dirty="0"/>
          </a:p>
        </p:txBody>
      </p:sp>
      <p:sp>
        <p:nvSpPr>
          <p:cNvPr id="23" name="Text 21"/>
          <p:cNvSpPr txBox="1"/>
          <p:nvPr/>
        </p:nvSpPr>
        <p:spPr>
          <a:xfrm>
            <a:off x="6505956" y="3813048"/>
            <a:ext cx="4860036" cy="1234440"/>
          </a:xfrm>
          <a:prstGeom prst="rect">
            <a:avLst/>
          </a:prstGeom>
          <a:noFill/>
          <a:ln/>
        </p:spPr>
        <p:txBody>
          <a:bodyPr wrap="square" lIns="0" tIns="0" rIns="0" bIns="0" rtlCol="0" anchor="t"/>
          <a:lstStyle/>
          <a:p>
            <a:pPr indent="0" marL="0">
              <a:buNone/>
            </a:pPr>
            <a:r>
              <a:rPr lang="en-US" sz="1350" dirty="0">
                <a:solidFill>
                  <a:srgbClr val="2B2A26"/>
                </a:solidFill>
                <a:latin typeface="Calibri" pitchFamily="34" charset="0"/>
                <a:ea typeface="Calibri" pitchFamily="34" charset="-122"/>
                <a:cs typeface="Calibri" pitchFamily="34" charset="-120"/>
              </a:rPr>
              <a:t>Subject matter experts supply the substance. AI drafts first-pass sections that state features as strengths an evaluator can score, and it marks each place where evidence is missing.</a:t>
            </a:r>
            <a:endParaRPr lang="en-US" sz="1350" dirty="0"/>
          </a:p>
        </p:txBody>
      </p:sp>
      <p:sp>
        <p:nvSpPr>
          <p:cNvPr id="24" name="Text 22"/>
          <p:cNvSpPr txBox="1"/>
          <p:nvPr/>
        </p:nvSpPr>
        <p:spPr>
          <a:xfrm>
            <a:off x="6505956" y="5166360"/>
            <a:ext cx="4860036" cy="228600"/>
          </a:xfrm>
          <a:prstGeom prst="rect">
            <a:avLst/>
          </a:prstGeom>
          <a:noFill/>
          <a:ln/>
        </p:spPr>
        <p:txBody>
          <a:bodyPr wrap="square" lIns="0" tIns="0" rIns="0" bIns="0" rtlCol="0" anchor="ctr"/>
          <a:lstStyle/>
          <a:p>
            <a:pPr indent="0" marL="0">
              <a:buNone/>
            </a:pPr>
            <a:r>
              <a:rPr lang="en-US" sz="1000" b="1" spc="200" kern="0" dirty="0">
                <a:solidFill>
                  <a:srgbClr val="8A5F1C"/>
                </a:solidFill>
                <a:latin typeface="Calibri" pitchFamily="34" charset="0"/>
                <a:ea typeface="Calibri" pitchFamily="34" charset="-122"/>
                <a:cs typeface="Calibri" pitchFamily="34" charset="-120"/>
              </a:rPr>
              <a:t>THE TEAM DECIDES</a:t>
            </a:r>
            <a:endParaRPr lang="en-US" sz="1000" dirty="0"/>
          </a:p>
        </p:txBody>
      </p:sp>
      <p:sp>
        <p:nvSpPr>
          <p:cNvPr id="25" name="Text 23"/>
          <p:cNvSpPr txBox="1"/>
          <p:nvPr/>
        </p:nvSpPr>
        <p:spPr>
          <a:xfrm>
            <a:off x="6505956" y="5413248"/>
            <a:ext cx="4860036" cy="548640"/>
          </a:xfrm>
          <a:prstGeom prst="rect">
            <a:avLst/>
          </a:prstGeom>
          <a:noFill/>
          <a:ln/>
        </p:spPr>
        <p:txBody>
          <a:bodyPr wrap="square" lIns="0" tIns="0" rIns="0" bIns="0" rtlCol="0" anchor="t"/>
          <a:lstStyle/>
          <a:p>
            <a:pPr indent="0" marL="0">
              <a:buNone/>
            </a:pPr>
            <a:r>
              <a:rPr lang="en-US" sz="1350" b="1" dirty="0">
                <a:solidFill>
                  <a:srgbClr val="101D31"/>
                </a:solidFill>
                <a:latin typeface="Calibri" pitchFamily="34" charset="0"/>
                <a:ea typeface="Calibri" pitchFamily="34" charset="-122"/>
                <a:cs typeface="Calibri" pitchFamily="34" charset="-120"/>
              </a:rPr>
              <a:t>What the client can prove and commit to</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1D31"/>
        </a:solidFill>
      </p:bgPr>
    </p:bg>
    <p:spTree>
      <p:nvGrpSpPr>
        <p:cNvPr id="1" name=""/>
        <p:cNvGrpSpPr/>
        <p:nvPr/>
      </p:nvGrpSpPr>
      <p:grpSpPr>
        <a:xfrm>
          <a:off x="0" y="0"/>
          <a:ext cx="0" cy="0"/>
          <a:chOff x="0" y="0"/>
          <a:chExt cx="0" cy="0"/>
        </a:xfrm>
      </p:grpSpPr>
      <p:sp>
        <p:nvSpPr>
          <p:cNvPr id="2" name="Text 0"/>
          <p:cNvSpPr txBox="1"/>
          <p:nvPr/>
        </p:nvSpPr>
        <p:spPr>
          <a:xfrm>
            <a:off x="548640" y="411480"/>
            <a:ext cx="8229600" cy="274320"/>
          </a:xfrm>
          <a:prstGeom prst="rect">
            <a:avLst/>
          </a:prstGeom>
          <a:noFill/>
          <a:ln/>
        </p:spPr>
        <p:txBody>
          <a:bodyPr wrap="square" lIns="0" tIns="0" rIns="0" bIns="0" rtlCol="0" anchor="ctr"/>
          <a:lstStyle/>
          <a:p>
            <a:pPr indent="0" marL="0">
              <a:buNone/>
            </a:pPr>
            <a:r>
              <a:rPr lang="en-US" sz="1200" b="1" spc="300" kern="0" dirty="0">
                <a:solidFill>
                  <a:srgbClr val="C08A34"/>
                </a:solidFill>
                <a:latin typeface="Calibri" pitchFamily="34" charset="0"/>
                <a:ea typeface="Calibri" pitchFamily="34" charset="-122"/>
                <a:cs typeface="Calibri" pitchFamily="34" charset="-120"/>
              </a:rPr>
              <a:t>STAGE 6</a:t>
            </a:r>
            <a:endParaRPr lang="en-US" sz="1200" dirty="0"/>
          </a:p>
        </p:txBody>
      </p:sp>
      <p:sp>
        <p:nvSpPr>
          <p:cNvPr id="3" name="Text 1"/>
          <p:cNvSpPr txBox="1"/>
          <p:nvPr/>
        </p:nvSpPr>
        <p:spPr>
          <a:xfrm>
            <a:off x="548640" y="731520"/>
            <a:ext cx="11091672" cy="822960"/>
          </a:xfrm>
          <a:prstGeom prst="rect">
            <a:avLst/>
          </a:prstGeom>
          <a:noFill/>
          <a:ln/>
        </p:spPr>
        <p:txBody>
          <a:bodyPr wrap="square" lIns="0" tIns="0" rIns="0" bIns="0" rtlCol="0" anchor="t"/>
          <a:lstStyle/>
          <a:p>
            <a:pPr indent="0" marL="0">
              <a:buNone/>
            </a:pPr>
            <a:r>
              <a:rPr lang="en-US" sz="3200" b="1" dirty="0">
                <a:solidFill>
                  <a:srgbClr val="F4F1EA"/>
                </a:solidFill>
                <a:latin typeface="Cambria" pitchFamily="34" charset="0"/>
                <a:ea typeface="Cambria" pitchFamily="34" charset="-122"/>
                <a:cs typeface="Cambria" pitchFamily="34" charset="-120"/>
              </a:rPr>
              <a:t>Color reviews: three human teams, with AI reviews between.</a:t>
            </a:r>
            <a:endParaRPr lang="en-US" sz="3200" dirty="0"/>
          </a:p>
        </p:txBody>
      </p:sp>
      <p:sp>
        <p:nvSpPr>
          <p:cNvPr id="4" name="Shape 2"/>
          <p:cNvSpPr/>
          <p:nvPr/>
        </p:nvSpPr>
        <p:spPr>
          <a:xfrm>
            <a:off x="1188720" y="2148840"/>
            <a:ext cx="1920240" cy="1920240"/>
          </a:xfrm>
          <a:prstGeom prst="ellipse">
            <a:avLst/>
          </a:prstGeom>
          <a:solidFill>
            <a:srgbClr val="101D31"/>
          </a:solidFill>
          <a:ln w="63500">
            <a:solidFill>
              <a:srgbClr val="E8A5B8"/>
            </a:solidFill>
            <a:prstDash val="solid"/>
          </a:ln>
        </p:spPr>
      </p:sp>
      <p:sp>
        <p:nvSpPr>
          <p:cNvPr id="5" name="Text 3"/>
          <p:cNvSpPr txBox="1"/>
          <p:nvPr/>
        </p:nvSpPr>
        <p:spPr>
          <a:xfrm>
            <a:off x="1188720" y="2560320"/>
            <a:ext cx="1920240" cy="731520"/>
          </a:xfrm>
          <a:prstGeom prst="rect">
            <a:avLst/>
          </a:prstGeom>
          <a:noFill/>
          <a:ln/>
        </p:spPr>
        <p:txBody>
          <a:bodyPr wrap="square" lIns="0" tIns="0" rIns="0" bIns="0" rtlCol="0" anchor="ctr"/>
          <a:lstStyle/>
          <a:p>
            <a:pPr algn="ctr" indent="0" marL="0">
              <a:buNone/>
            </a:pPr>
            <a:r>
              <a:rPr lang="en-US" sz="3600" b="1" dirty="0">
                <a:solidFill>
                  <a:srgbClr val="F4F1EA"/>
                </a:solidFill>
                <a:latin typeface="Cambria" pitchFamily="34" charset="0"/>
                <a:ea typeface="Cambria" pitchFamily="34" charset="-122"/>
                <a:cs typeface="Cambria" pitchFamily="34" charset="-120"/>
              </a:rPr>
              <a:t>50%</a:t>
            </a:r>
            <a:endParaRPr lang="en-US" sz="3600" dirty="0"/>
          </a:p>
        </p:txBody>
      </p:sp>
      <p:sp>
        <p:nvSpPr>
          <p:cNvPr id="6" name="Text 4"/>
          <p:cNvSpPr txBox="1"/>
          <p:nvPr/>
        </p:nvSpPr>
        <p:spPr>
          <a:xfrm>
            <a:off x="1188720" y="3246120"/>
            <a:ext cx="1920240" cy="320040"/>
          </a:xfrm>
          <a:prstGeom prst="rect">
            <a:avLst/>
          </a:prstGeom>
          <a:noFill/>
          <a:ln/>
        </p:spPr>
        <p:txBody>
          <a:bodyPr wrap="square" lIns="0" tIns="0" rIns="0" bIns="0" rtlCol="0" anchor="ctr"/>
          <a:lstStyle/>
          <a:p>
            <a:pPr algn="ctr" indent="0" marL="0">
              <a:buNone/>
            </a:pPr>
            <a:r>
              <a:rPr lang="en-US" sz="1200" dirty="0">
                <a:solidFill>
                  <a:srgbClr val="D8D3C6"/>
                </a:solidFill>
                <a:latin typeface="Calibri" pitchFamily="34" charset="0"/>
                <a:ea typeface="Calibri" pitchFamily="34" charset="-122"/>
                <a:cs typeface="Calibri" pitchFamily="34" charset="-120"/>
              </a:rPr>
              <a:t>complete</a:t>
            </a:r>
            <a:endParaRPr lang="en-US" sz="1200" dirty="0"/>
          </a:p>
        </p:txBody>
      </p:sp>
      <p:sp>
        <p:nvSpPr>
          <p:cNvPr id="7" name="Text 5"/>
          <p:cNvSpPr txBox="1"/>
          <p:nvPr/>
        </p:nvSpPr>
        <p:spPr>
          <a:xfrm>
            <a:off x="914400" y="4206240"/>
            <a:ext cx="2468880" cy="411480"/>
          </a:xfrm>
          <a:prstGeom prst="rect">
            <a:avLst/>
          </a:prstGeom>
          <a:noFill/>
          <a:ln/>
        </p:spPr>
        <p:txBody>
          <a:bodyPr wrap="square" lIns="0" tIns="0" rIns="0" bIns="0" rtlCol="0" anchor="ctr"/>
          <a:lstStyle/>
          <a:p>
            <a:pPr algn="ctr" indent="0" marL="0">
              <a:buNone/>
            </a:pPr>
            <a:r>
              <a:rPr lang="en-US" sz="2000" b="1" dirty="0">
                <a:solidFill>
                  <a:srgbClr val="F4F1EA"/>
                </a:solidFill>
                <a:latin typeface="Cambria" pitchFamily="34" charset="0"/>
                <a:ea typeface="Cambria" pitchFamily="34" charset="-122"/>
                <a:cs typeface="Cambria" pitchFamily="34" charset="-120"/>
              </a:rPr>
              <a:t>Pink Team</a:t>
            </a:r>
            <a:endParaRPr lang="en-US" sz="2000" dirty="0"/>
          </a:p>
        </p:txBody>
      </p:sp>
      <p:sp>
        <p:nvSpPr>
          <p:cNvPr id="8" name="Shape 6"/>
          <p:cNvSpPr/>
          <p:nvPr/>
        </p:nvSpPr>
        <p:spPr>
          <a:xfrm>
            <a:off x="5120640" y="2148840"/>
            <a:ext cx="1920240" cy="1920240"/>
          </a:xfrm>
          <a:prstGeom prst="ellipse">
            <a:avLst/>
          </a:prstGeom>
          <a:solidFill>
            <a:srgbClr val="101D31"/>
          </a:solidFill>
          <a:ln w="63500">
            <a:solidFill>
              <a:srgbClr val="C8413B"/>
            </a:solidFill>
            <a:prstDash val="solid"/>
          </a:ln>
        </p:spPr>
      </p:sp>
      <p:sp>
        <p:nvSpPr>
          <p:cNvPr id="9" name="Text 7"/>
          <p:cNvSpPr txBox="1"/>
          <p:nvPr/>
        </p:nvSpPr>
        <p:spPr>
          <a:xfrm>
            <a:off x="5120640" y="2560320"/>
            <a:ext cx="1920240" cy="731520"/>
          </a:xfrm>
          <a:prstGeom prst="rect">
            <a:avLst/>
          </a:prstGeom>
          <a:noFill/>
          <a:ln/>
        </p:spPr>
        <p:txBody>
          <a:bodyPr wrap="square" lIns="0" tIns="0" rIns="0" bIns="0" rtlCol="0" anchor="ctr"/>
          <a:lstStyle/>
          <a:p>
            <a:pPr algn="ctr" indent="0" marL="0">
              <a:buNone/>
            </a:pPr>
            <a:r>
              <a:rPr lang="en-US" sz="3600" b="1" dirty="0">
                <a:solidFill>
                  <a:srgbClr val="F4F1EA"/>
                </a:solidFill>
                <a:latin typeface="Cambria" pitchFamily="34" charset="0"/>
                <a:ea typeface="Cambria" pitchFamily="34" charset="-122"/>
                <a:cs typeface="Cambria" pitchFamily="34" charset="-120"/>
              </a:rPr>
              <a:t>80%</a:t>
            </a:r>
            <a:endParaRPr lang="en-US" sz="3600" dirty="0"/>
          </a:p>
        </p:txBody>
      </p:sp>
      <p:sp>
        <p:nvSpPr>
          <p:cNvPr id="10" name="Text 8"/>
          <p:cNvSpPr txBox="1"/>
          <p:nvPr/>
        </p:nvSpPr>
        <p:spPr>
          <a:xfrm>
            <a:off x="5120640" y="3246120"/>
            <a:ext cx="1920240" cy="320040"/>
          </a:xfrm>
          <a:prstGeom prst="rect">
            <a:avLst/>
          </a:prstGeom>
          <a:noFill/>
          <a:ln/>
        </p:spPr>
        <p:txBody>
          <a:bodyPr wrap="square" lIns="0" tIns="0" rIns="0" bIns="0" rtlCol="0" anchor="ctr"/>
          <a:lstStyle/>
          <a:p>
            <a:pPr algn="ctr" indent="0" marL="0">
              <a:buNone/>
            </a:pPr>
            <a:r>
              <a:rPr lang="en-US" sz="1200" dirty="0">
                <a:solidFill>
                  <a:srgbClr val="D8D3C6"/>
                </a:solidFill>
                <a:latin typeface="Calibri" pitchFamily="34" charset="0"/>
                <a:ea typeface="Calibri" pitchFamily="34" charset="-122"/>
                <a:cs typeface="Calibri" pitchFamily="34" charset="-120"/>
              </a:rPr>
              <a:t>complete</a:t>
            </a:r>
            <a:endParaRPr lang="en-US" sz="1200" dirty="0"/>
          </a:p>
        </p:txBody>
      </p:sp>
      <p:sp>
        <p:nvSpPr>
          <p:cNvPr id="11" name="Text 9"/>
          <p:cNvSpPr txBox="1"/>
          <p:nvPr/>
        </p:nvSpPr>
        <p:spPr>
          <a:xfrm>
            <a:off x="4846320" y="4206240"/>
            <a:ext cx="2468880" cy="411480"/>
          </a:xfrm>
          <a:prstGeom prst="rect">
            <a:avLst/>
          </a:prstGeom>
          <a:noFill/>
          <a:ln/>
        </p:spPr>
        <p:txBody>
          <a:bodyPr wrap="square" lIns="0" tIns="0" rIns="0" bIns="0" rtlCol="0" anchor="ctr"/>
          <a:lstStyle/>
          <a:p>
            <a:pPr algn="ctr" indent="0" marL="0">
              <a:buNone/>
            </a:pPr>
            <a:r>
              <a:rPr lang="en-US" sz="2000" b="1" dirty="0">
                <a:solidFill>
                  <a:srgbClr val="F4F1EA"/>
                </a:solidFill>
                <a:latin typeface="Cambria" pitchFamily="34" charset="0"/>
                <a:ea typeface="Cambria" pitchFamily="34" charset="-122"/>
                <a:cs typeface="Cambria" pitchFamily="34" charset="-120"/>
              </a:rPr>
              <a:t>Red Team</a:t>
            </a:r>
            <a:endParaRPr lang="en-US" sz="2000" dirty="0"/>
          </a:p>
        </p:txBody>
      </p:sp>
      <p:sp>
        <p:nvSpPr>
          <p:cNvPr id="12" name="Shape 10"/>
          <p:cNvSpPr/>
          <p:nvPr/>
        </p:nvSpPr>
        <p:spPr>
          <a:xfrm>
            <a:off x="9052560" y="2148840"/>
            <a:ext cx="1920240" cy="1920240"/>
          </a:xfrm>
          <a:prstGeom prst="ellipse">
            <a:avLst/>
          </a:prstGeom>
          <a:solidFill>
            <a:srgbClr val="101D31"/>
          </a:solidFill>
          <a:ln w="63500">
            <a:solidFill>
              <a:srgbClr val="C08A34"/>
            </a:solidFill>
            <a:prstDash val="solid"/>
          </a:ln>
        </p:spPr>
      </p:sp>
      <p:sp>
        <p:nvSpPr>
          <p:cNvPr id="13" name="Text 11"/>
          <p:cNvSpPr txBox="1"/>
          <p:nvPr/>
        </p:nvSpPr>
        <p:spPr>
          <a:xfrm>
            <a:off x="9052560" y="2560320"/>
            <a:ext cx="1920240" cy="731520"/>
          </a:xfrm>
          <a:prstGeom prst="rect">
            <a:avLst/>
          </a:prstGeom>
          <a:noFill/>
          <a:ln/>
        </p:spPr>
        <p:txBody>
          <a:bodyPr wrap="square" lIns="0" tIns="0" rIns="0" bIns="0" rtlCol="0" anchor="ctr"/>
          <a:lstStyle/>
          <a:p>
            <a:pPr algn="ctr" indent="0" marL="0">
              <a:buNone/>
            </a:pPr>
            <a:r>
              <a:rPr lang="en-US" sz="3600" b="1" dirty="0">
                <a:solidFill>
                  <a:srgbClr val="F4F1EA"/>
                </a:solidFill>
                <a:latin typeface="Cambria" pitchFamily="34" charset="0"/>
                <a:ea typeface="Cambria" pitchFamily="34" charset="-122"/>
                <a:cs typeface="Cambria" pitchFamily="34" charset="-120"/>
              </a:rPr>
              <a:t>99%</a:t>
            </a:r>
            <a:endParaRPr lang="en-US" sz="3600" dirty="0"/>
          </a:p>
        </p:txBody>
      </p:sp>
      <p:sp>
        <p:nvSpPr>
          <p:cNvPr id="14" name="Text 12"/>
          <p:cNvSpPr txBox="1"/>
          <p:nvPr/>
        </p:nvSpPr>
        <p:spPr>
          <a:xfrm>
            <a:off x="9052560" y="3246120"/>
            <a:ext cx="1920240" cy="320040"/>
          </a:xfrm>
          <a:prstGeom prst="rect">
            <a:avLst/>
          </a:prstGeom>
          <a:noFill/>
          <a:ln/>
        </p:spPr>
        <p:txBody>
          <a:bodyPr wrap="square" lIns="0" tIns="0" rIns="0" bIns="0" rtlCol="0" anchor="ctr"/>
          <a:lstStyle/>
          <a:p>
            <a:pPr algn="ctr" indent="0" marL="0">
              <a:buNone/>
            </a:pPr>
            <a:r>
              <a:rPr lang="en-US" sz="1200" dirty="0">
                <a:solidFill>
                  <a:srgbClr val="D8D3C6"/>
                </a:solidFill>
                <a:latin typeface="Calibri" pitchFamily="34" charset="0"/>
                <a:ea typeface="Calibri" pitchFamily="34" charset="-122"/>
                <a:cs typeface="Calibri" pitchFamily="34" charset="-120"/>
              </a:rPr>
              <a:t>complete</a:t>
            </a:r>
            <a:endParaRPr lang="en-US" sz="1200" dirty="0"/>
          </a:p>
        </p:txBody>
      </p:sp>
      <p:sp>
        <p:nvSpPr>
          <p:cNvPr id="15" name="Text 13"/>
          <p:cNvSpPr txBox="1"/>
          <p:nvPr/>
        </p:nvSpPr>
        <p:spPr>
          <a:xfrm>
            <a:off x="8778240" y="4206240"/>
            <a:ext cx="2468880" cy="411480"/>
          </a:xfrm>
          <a:prstGeom prst="rect">
            <a:avLst/>
          </a:prstGeom>
          <a:noFill/>
          <a:ln/>
        </p:spPr>
        <p:txBody>
          <a:bodyPr wrap="square" lIns="0" tIns="0" rIns="0" bIns="0" rtlCol="0" anchor="ctr"/>
          <a:lstStyle/>
          <a:p>
            <a:pPr algn="ctr" indent="0" marL="0">
              <a:buNone/>
            </a:pPr>
            <a:r>
              <a:rPr lang="en-US" sz="2000" b="1" dirty="0">
                <a:solidFill>
                  <a:srgbClr val="F4F1EA"/>
                </a:solidFill>
                <a:latin typeface="Cambria" pitchFamily="34" charset="0"/>
                <a:ea typeface="Cambria" pitchFamily="34" charset="-122"/>
                <a:cs typeface="Cambria" pitchFamily="34" charset="-120"/>
              </a:rPr>
              <a:t>Gold Team</a:t>
            </a:r>
            <a:endParaRPr lang="en-US" sz="2000" dirty="0"/>
          </a:p>
        </p:txBody>
      </p:sp>
      <p:sp>
        <p:nvSpPr>
          <p:cNvPr id="16" name="Shape 14"/>
          <p:cNvSpPr/>
          <p:nvPr/>
        </p:nvSpPr>
        <p:spPr>
          <a:xfrm>
            <a:off x="3383280" y="2788920"/>
            <a:ext cx="1463040" cy="640080"/>
          </a:xfrm>
          <a:prstGeom prst="roundRect">
            <a:avLst>
              <a:gd name="adj" fmla="val 42857"/>
            </a:avLst>
          </a:prstGeom>
          <a:solidFill>
            <a:srgbClr val="C08A34"/>
          </a:solidFill>
          <a:ln w="12700">
            <a:solidFill>
              <a:srgbClr val="C08A34"/>
            </a:solidFill>
            <a:prstDash val="solid"/>
          </a:ln>
        </p:spPr>
      </p:sp>
      <p:sp>
        <p:nvSpPr>
          <p:cNvPr id="17" name="Text 15"/>
          <p:cNvSpPr txBox="1"/>
          <p:nvPr/>
        </p:nvSpPr>
        <p:spPr>
          <a:xfrm>
            <a:off x="3383280" y="2788920"/>
            <a:ext cx="1463040" cy="640080"/>
          </a:xfrm>
          <a:prstGeom prst="rect">
            <a:avLst/>
          </a:prstGeom>
          <a:noFill/>
          <a:ln/>
        </p:spPr>
        <p:txBody>
          <a:bodyPr wrap="square" lIns="0" tIns="0" rIns="0" bIns="0" rtlCol="0" anchor="ctr"/>
          <a:lstStyle/>
          <a:p>
            <a:pPr algn="ctr" indent="0" marL="0">
              <a:buNone/>
            </a:pPr>
            <a:r>
              <a:rPr lang="en-US" sz="1400" b="1" dirty="0">
                <a:solidFill>
                  <a:srgbClr val="101D31"/>
                </a:solidFill>
                <a:latin typeface="Calibri" pitchFamily="34" charset="0"/>
                <a:ea typeface="Calibri" pitchFamily="34" charset="-122"/>
                <a:cs typeface="Calibri" pitchFamily="34" charset="-120"/>
              </a:rPr>
              <a:t>AI review</a:t>
            </a:r>
            <a:endParaRPr lang="en-US" sz="1400" dirty="0"/>
          </a:p>
        </p:txBody>
      </p:sp>
      <p:sp>
        <p:nvSpPr>
          <p:cNvPr id="18" name="Shape 16"/>
          <p:cNvSpPr/>
          <p:nvPr/>
        </p:nvSpPr>
        <p:spPr>
          <a:xfrm>
            <a:off x="7315200" y="2788920"/>
            <a:ext cx="1463040" cy="640080"/>
          </a:xfrm>
          <a:prstGeom prst="roundRect">
            <a:avLst>
              <a:gd name="adj" fmla="val 42857"/>
            </a:avLst>
          </a:prstGeom>
          <a:solidFill>
            <a:srgbClr val="C08A34"/>
          </a:solidFill>
          <a:ln w="12700">
            <a:solidFill>
              <a:srgbClr val="C08A34"/>
            </a:solidFill>
            <a:prstDash val="solid"/>
          </a:ln>
        </p:spPr>
      </p:sp>
      <p:sp>
        <p:nvSpPr>
          <p:cNvPr id="19" name="Text 17"/>
          <p:cNvSpPr txBox="1"/>
          <p:nvPr/>
        </p:nvSpPr>
        <p:spPr>
          <a:xfrm>
            <a:off x="7315200" y="2788920"/>
            <a:ext cx="1463040" cy="640080"/>
          </a:xfrm>
          <a:prstGeom prst="rect">
            <a:avLst/>
          </a:prstGeom>
          <a:noFill/>
          <a:ln/>
        </p:spPr>
        <p:txBody>
          <a:bodyPr wrap="square" lIns="0" tIns="0" rIns="0" bIns="0" rtlCol="0" anchor="ctr"/>
          <a:lstStyle/>
          <a:p>
            <a:pPr algn="ctr" indent="0" marL="0">
              <a:buNone/>
            </a:pPr>
            <a:r>
              <a:rPr lang="en-US" sz="1400" b="1" dirty="0">
                <a:solidFill>
                  <a:srgbClr val="101D31"/>
                </a:solidFill>
                <a:latin typeface="Calibri" pitchFamily="34" charset="0"/>
                <a:ea typeface="Calibri" pitchFamily="34" charset="-122"/>
                <a:cs typeface="Calibri" pitchFamily="34" charset="-120"/>
              </a:rPr>
              <a:t>AI review</a:t>
            </a:r>
            <a:endParaRPr lang="en-US" sz="1400" dirty="0"/>
          </a:p>
        </p:txBody>
      </p:sp>
      <p:sp>
        <p:nvSpPr>
          <p:cNvPr id="20" name="Text 18"/>
          <p:cNvSpPr txBox="1"/>
          <p:nvPr/>
        </p:nvSpPr>
        <p:spPr>
          <a:xfrm>
            <a:off x="1188720" y="5074920"/>
            <a:ext cx="9784080" cy="914400"/>
          </a:xfrm>
          <a:prstGeom prst="rect">
            <a:avLst/>
          </a:prstGeom>
          <a:noFill/>
          <a:ln/>
        </p:spPr>
        <p:txBody>
          <a:bodyPr wrap="square" lIns="0" tIns="0" rIns="0" bIns="0" rtlCol="0" anchor="t"/>
          <a:lstStyle/>
          <a:p>
            <a:pPr indent="0" marL="0">
              <a:buNone/>
            </a:pPr>
            <a:r>
              <a:rPr lang="en-US" sz="1500" dirty="0">
                <a:solidFill>
                  <a:srgbClr val="D8D3C6"/>
                </a:solidFill>
                <a:latin typeface="Calibri" pitchFamily="34" charset="0"/>
                <a:ea typeface="Calibri" pitchFamily="34" charset="-122"/>
                <a:cs typeface="Calibri" pitchFamily="34" charset="-120"/>
              </a:rPr>
              <a:t>Between the human reviews, AI scores the current draft against the evaluation criteria and lists gaps by requirement. Reviewers open a draft that already answers the mail, and they spend their session on strategy, proof, and risk.</a:t>
            </a:r>
            <a:endParaRPr lang="en-US" sz="1500" dirty="0"/>
          </a:p>
        </p:txBody>
      </p:sp>
      <p:sp>
        <p:nvSpPr>
          <p:cNvPr id="21" name="Text 19"/>
          <p:cNvSpPr txBox="1"/>
          <p:nvPr/>
        </p:nvSpPr>
        <p:spPr>
          <a:xfrm>
            <a:off x="1188720" y="6035040"/>
            <a:ext cx="9784080" cy="320040"/>
          </a:xfrm>
          <a:prstGeom prst="rect">
            <a:avLst/>
          </a:prstGeom>
          <a:noFill/>
          <a:ln/>
        </p:spPr>
        <p:txBody>
          <a:bodyPr wrap="square" lIns="0" tIns="0" rIns="0" bIns="0" rtlCol="0" anchor="ctr"/>
          <a:lstStyle/>
          <a:p>
            <a:pPr indent="0" marL="0">
              <a:buNone/>
            </a:pPr>
            <a:r>
              <a:rPr lang="en-US" sz="1400" b="1" dirty="0">
                <a:solidFill>
                  <a:srgbClr val="C08A34"/>
                </a:solidFill>
                <a:latin typeface="Calibri" pitchFamily="34" charset="0"/>
                <a:ea typeface="Calibri" pitchFamily="34" charset="-122"/>
                <a:cs typeface="Calibri" pitchFamily="34" charset="-120"/>
              </a:rPr>
              <a:t>The team decides: which findings to fix and in what order.</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4F1EA"/>
        </a:solidFill>
      </p:bgPr>
    </p:bg>
    <p:spTree>
      <p:nvGrpSpPr>
        <p:cNvPr id="1" name=""/>
        <p:cNvGrpSpPr/>
        <p:nvPr/>
      </p:nvGrpSpPr>
      <p:grpSpPr>
        <a:xfrm>
          <a:off x="0" y="0"/>
          <a:ext cx="0" cy="0"/>
          <a:chOff x="0" y="0"/>
          <a:chExt cx="0" cy="0"/>
        </a:xfrm>
      </p:grpSpPr>
      <p:sp>
        <p:nvSpPr>
          <p:cNvPr id="2" name="Text 0"/>
          <p:cNvSpPr txBox="1"/>
          <p:nvPr/>
        </p:nvSpPr>
        <p:spPr>
          <a:xfrm>
            <a:off x="548640" y="6355080"/>
            <a:ext cx="5486400" cy="274320"/>
          </a:xfrm>
          <a:prstGeom prst="rect">
            <a:avLst/>
          </a:prstGeom>
          <a:noFill/>
          <a:ln/>
        </p:spPr>
        <p:txBody>
          <a:bodyPr wrap="square" lIns="0" tIns="0" rIns="0" bIns="0" rtlCol="0" anchor="ctr"/>
          <a:lstStyle/>
          <a:p>
            <a:pPr indent="0" marL="0">
              <a:buNone/>
            </a:pPr>
            <a:r>
              <a:rPr lang="en-US" sz="1000" dirty="0">
                <a:solidFill>
                  <a:srgbClr val="6B6557"/>
                </a:solidFill>
                <a:latin typeface="Calibri" pitchFamily="34" charset="0"/>
                <a:ea typeface="Calibri" pitchFamily="34" charset="-122"/>
                <a:cs typeface="Calibri" pitchFamily="34" charset="-120"/>
              </a:rPr>
              <a:t>DANEL Business Development Services, LLC</a:t>
            </a:r>
            <a:endParaRPr lang="en-US" sz="1000" dirty="0"/>
          </a:p>
        </p:txBody>
      </p:sp>
      <p:sp>
        <p:nvSpPr>
          <p:cNvPr id="3" name="Text 1"/>
          <p:cNvSpPr txBox="1"/>
          <p:nvPr/>
        </p:nvSpPr>
        <p:spPr>
          <a:xfrm>
            <a:off x="10725912" y="6355080"/>
            <a:ext cx="914400" cy="274320"/>
          </a:xfrm>
          <a:prstGeom prst="rect">
            <a:avLst/>
          </a:prstGeom>
          <a:noFill/>
          <a:ln/>
        </p:spPr>
        <p:txBody>
          <a:bodyPr wrap="square" lIns="0" tIns="0" rIns="0" bIns="0" rtlCol="0" anchor="ctr"/>
          <a:lstStyle/>
          <a:p>
            <a:pPr algn="r" indent="0" marL="0">
              <a:buNone/>
            </a:pPr>
            <a:r>
              <a:rPr lang="en-US" sz="1000" dirty="0">
                <a:solidFill>
                  <a:srgbClr val="6B6557"/>
                </a:solidFill>
                <a:latin typeface="Calibri" pitchFamily="34" charset="0"/>
                <a:ea typeface="Calibri" pitchFamily="34" charset="-122"/>
                <a:cs typeface="Calibri" pitchFamily="34" charset="-120"/>
              </a:rPr>
              <a:t>8</a:t>
            </a:r>
            <a:endParaRPr lang="en-US" sz="1000" dirty="0"/>
          </a:p>
        </p:txBody>
      </p:sp>
      <p:sp>
        <p:nvSpPr>
          <p:cNvPr id="4" name="Text 2"/>
          <p:cNvSpPr txBox="1"/>
          <p:nvPr/>
        </p:nvSpPr>
        <p:spPr>
          <a:xfrm>
            <a:off x="548640" y="411480"/>
            <a:ext cx="8229600" cy="274320"/>
          </a:xfrm>
          <a:prstGeom prst="rect">
            <a:avLst/>
          </a:prstGeom>
          <a:noFill/>
          <a:ln/>
        </p:spPr>
        <p:txBody>
          <a:bodyPr wrap="square" lIns="0" tIns="0" rIns="0" bIns="0" rtlCol="0" anchor="ctr"/>
          <a:lstStyle/>
          <a:p>
            <a:pPr indent="0" marL="0">
              <a:buNone/>
            </a:pPr>
            <a:r>
              <a:rPr lang="en-US" sz="1200" b="1" spc="300" kern="0" dirty="0">
                <a:solidFill>
                  <a:srgbClr val="8A5F1C"/>
                </a:solidFill>
                <a:latin typeface="Calibri" pitchFamily="34" charset="0"/>
                <a:ea typeface="Calibri" pitchFamily="34" charset="-122"/>
                <a:cs typeface="Calibri" pitchFamily="34" charset="-120"/>
              </a:rPr>
              <a:t>STAGES 7 AND 8</a:t>
            </a:r>
            <a:endParaRPr lang="en-US" sz="1200" dirty="0"/>
          </a:p>
        </p:txBody>
      </p:sp>
      <p:sp>
        <p:nvSpPr>
          <p:cNvPr id="5" name="Text 3"/>
          <p:cNvSpPr txBox="1"/>
          <p:nvPr/>
        </p:nvSpPr>
        <p:spPr>
          <a:xfrm>
            <a:off x="548640" y="731520"/>
            <a:ext cx="11091672" cy="822960"/>
          </a:xfrm>
          <a:prstGeom prst="rect">
            <a:avLst/>
          </a:prstGeom>
          <a:noFill/>
          <a:ln/>
        </p:spPr>
        <p:txBody>
          <a:bodyPr wrap="square" lIns="0" tIns="0" rIns="0" bIns="0" rtlCol="0" anchor="t"/>
          <a:lstStyle/>
          <a:p>
            <a:pPr indent="0" marL="0">
              <a:buNone/>
            </a:pPr>
            <a:r>
              <a:rPr lang="en-US" sz="3200" b="1" dirty="0">
                <a:solidFill>
                  <a:srgbClr val="101D31"/>
                </a:solidFill>
                <a:latin typeface="Cambria" pitchFamily="34" charset="0"/>
                <a:ea typeface="Cambria" pitchFamily="34" charset="-122"/>
                <a:cs typeface="Cambria" pitchFamily="34" charset="-120"/>
              </a:rPr>
              <a:t>Submit and follow through: experience leads.</a:t>
            </a:r>
            <a:endParaRPr lang="en-US" sz="3200" dirty="0"/>
          </a:p>
        </p:txBody>
      </p:sp>
      <p:sp>
        <p:nvSpPr>
          <p:cNvPr id="6" name="Shape 4"/>
          <p:cNvSpPr/>
          <p:nvPr/>
        </p:nvSpPr>
        <p:spPr>
          <a:xfrm>
            <a:off x="548640" y="1783080"/>
            <a:ext cx="5408676" cy="4343400"/>
          </a:xfrm>
          <a:prstGeom prst="roundRect">
            <a:avLst>
              <a:gd name="adj" fmla="val 1684"/>
            </a:avLst>
          </a:prstGeom>
          <a:solidFill>
            <a:srgbClr val="FFFFFF"/>
          </a:solidFill>
          <a:ln w="9525">
            <a:solidFill>
              <a:srgbClr val="D9D3C4"/>
            </a:solidFill>
            <a:prstDash val="solid"/>
          </a:ln>
        </p:spPr>
      </p:sp>
      <p:sp>
        <p:nvSpPr>
          <p:cNvPr id="7" name="Shape 5"/>
          <p:cNvSpPr/>
          <p:nvPr/>
        </p:nvSpPr>
        <p:spPr>
          <a:xfrm>
            <a:off x="822960" y="2057400"/>
            <a:ext cx="457200" cy="457200"/>
          </a:xfrm>
          <a:prstGeom prst="ellipse">
            <a:avLst/>
          </a:prstGeom>
          <a:solidFill>
            <a:srgbClr val="FFFFFF"/>
          </a:solidFill>
          <a:ln w="19050">
            <a:solidFill>
              <a:srgbClr val="C08A34"/>
            </a:solidFill>
            <a:prstDash val="solid"/>
          </a:ln>
        </p:spPr>
      </p:sp>
      <p:sp>
        <p:nvSpPr>
          <p:cNvPr id="8" name="Text 6"/>
          <p:cNvSpPr txBox="1"/>
          <p:nvPr/>
        </p:nvSpPr>
        <p:spPr>
          <a:xfrm>
            <a:off x="822960" y="2057400"/>
            <a:ext cx="457200" cy="457200"/>
          </a:xfrm>
          <a:prstGeom prst="rect">
            <a:avLst/>
          </a:prstGeom>
          <a:noFill/>
          <a:ln/>
        </p:spPr>
        <p:txBody>
          <a:bodyPr wrap="square" lIns="0" tIns="0" rIns="0" bIns="0" rtlCol="0" anchor="ctr"/>
          <a:lstStyle/>
          <a:p>
            <a:pPr algn="ctr" indent="0" marL="0">
              <a:buNone/>
            </a:pPr>
            <a:r>
              <a:rPr lang="en-US" sz="1300" b="1" dirty="0">
                <a:solidFill>
                  <a:srgbClr val="8A5F1C"/>
                </a:solidFill>
                <a:latin typeface="Calibri" pitchFamily="34" charset="0"/>
                <a:ea typeface="Calibri" pitchFamily="34" charset="-122"/>
                <a:cs typeface="Calibri" pitchFamily="34" charset="-120"/>
              </a:rPr>
              <a:t>7</a:t>
            </a:r>
            <a:endParaRPr lang="en-US" sz="1300" dirty="0"/>
          </a:p>
        </p:txBody>
      </p:sp>
      <p:sp>
        <p:nvSpPr>
          <p:cNvPr id="9" name="Text 7"/>
          <p:cNvSpPr txBox="1"/>
          <p:nvPr/>
        </p:nvSpPr>
        <p:spPr>
          <a:xfrm>
            <a:off x="1417320" y="2029968"/>
            <a:ext cx="4265676" cy="512064"/>
          </a:xfrm>
          <a:prstGeom prst="rect">
            <a:avLst/>
          </a:prstGeom>
          <a:noFill/>
          <a:ln/>
        </p:spPr>
        <p:txBody>
          <a:bodyPr wrap="square" lIns="0" tIns="0" rIns="0" bIns="0" rtlCol="0" anchor="ctr"/>
          <a:lstStyle/>
          <a:p>
            <a:pPr indent="0" marL="0">
              <a:buNone/>
            </a:pPr>
            <a:r>
              <a:rPr lang="en-US" sz="1800" b="1" dirty="0">
                <a:solidFill>
                  <a:srgbClr val="101D31"/>
                </a:solidFill>
                <a:latin typeface="Cambria" pitchFamily="34" charset="0"/>
                <a:ea typeface="Cambria" pitchFamily="34" charset="-122"/>
                <a:cs typeface="Cambria" pitchFamily="34" charset="-120"/>
              </a:rPr>
              <a:t>Submit</a:t>
            </a:r>
            <a:endParaRPr lang="en-US" sz="1800" dirty="0"/>
          </a:p>
        </p:txBody>
      </p:sp>
      <p:sp>
        <p:nvSpPr>
          <p:cNvPr id="10" name="Text 8"/>
          <p:cNvSpPr txBox="1"/>
          <p:nvPr/>
        </p:nvSpPr>
        <p:spPr>
          <a:xfrm>
            <a:off x="822960" y="2743200"/>
            <a:ext cx="4860036" cy="228600"/>
          </a:xfrm>
          <a:prstGeom prst="rect">
            <a:avLst/>
          </a:prstGeom>
          <a:noFill/>
          <a:ln/>
        </p:spPr>
        <p:txBody>
          <a:bodyPr wrap="square" lIns="0" tIns="0" rIns="0" bIns="0" rtlCol="0" anchor="ctr"/>
          <a:lstStyle/>
          <a:p>
            <a:pPr indent="0" marL="0">
              <a:buNone/>
            </a:pPr>
            <a:r>
              <a:rPr lang="en-US" sz="1000" b="1" spc="200" kern="0" dirty="0">
                <a:solidFill>
                  <a:srgbClr val="8A5F1C"/>
                </a:solidFill>
                <a:latin typeface="Calibri" pitchFamily="34" charset="0"/>
                <a:ea typeface="Calibri" pitchFamily="34" charset="-122"/>
                <a:cs typeface="Calibri" pitchFamily="34" charset="-120"/>
              </a:rPr>
              <a:t>BASELINE ARTIFACT</a:t>
            </a:r>
            <a:endParaRPr lang="en-US" sz="1000" dirty="0"/>
          </a:p>
        </p:txBody>
      </p:sp>
      <p:sp>
        <p:nvSpPr>
          <p:cNvPr id="11" name="Text 9"/>
          <p:cNvSpPr txBox="1"/>
          <p:nvPr/>
        </p:nvSpPr>
        <p:spPr>
          <a:xfrm>
            <a:off x="822960" y="2990088"/>
            <a:ext cx="4860036" cy="457200"/>
          </a:xfrm>
          <a:prstGeom prst="rect">
            <a:avLst/>
          </a:prstGeom>
          <a:noFill/>
          <a:ln/>
        </p:spPr>
        <p:txBody>
          <a:bodyPr wrap="square" lIns="0" tIns="0" rIns="0" bIns="0" rtlCol="0" anchor="t"/>
          <a:lstStyle/>
          <a:p>
            <a:pPr indent="0" marL="0">
              <a:buNone/>
            </a:pPr>
            <a:r>
              <a:rPr lang="en-US" sz="1350" dirty="0">
                <a:solidFill>
                  <a:srgbClr val="2B2A26"/>
                </a:solidFill>
                <a:latin typeface="Calibri" pitchFamily="34" charset="0"/>
                <a:ea typeface="Calibri" pitchFamily="34" charset="-122"/>
                <a:cs typeface="Calibri" pitchFamily="34" charset="-120"/>
              </a:rPr>
              <a:t>Final compliance check</a:t>
            </a:r>
            <a:endParaRPr lang="en-US" sz="1350" dirty="0"/>
          </a:p>
        </p:txBody>
      </p:sp>
      <p:sp>
        <p:nvSpPr>
          <p:cNvPr id="12" name="Text 10"/>
          <p:cNvSpPr txBox="1"/>
          <p:nvPr/>
        </p:nvSpPr>
        <p:spPr>
          <a:xfrm>
            <a:off x="822960" y="3566160"/>
            <a:ext cx="4860036" cy="228600"/>
          </a:xfrm>
          <a:prstGeom prst="rect">
            <a:avLst/>
          </a:prstGeom>
          <a:noFill/>
          <a:ln/>
        </p:spPr>
        <p:txBody>
          <a:bodyPr wrap="square" lIns="0" tIns="0" rIns="0" bIns="0" rtlCol="0" anchor="ctr"/>
          <a:lstStyle/>
          <a:p>
            <a:pPr indent="0" marL="0">
              <a:buNone/>
            </a:pPr>
            <a:r>
              <a:rPr lang="en-US" sz="1000" b="1" spc="200" kern="0" dirty="0">
                <a:solidFill>
                  <a:srgbClr val="8A5F1C"/>
                </a:solidFill>
                <a:latin typeface="Calibri" pitchFamily="34" charset="0"/>
                <a:ea typeface="Calibri" pitchFamily="34" charset="-122"/>
                <a:cs typeface="Calibri" pitchFamily="34" charset="-120"/>
              </a:rPr>
              <a:t>AI IN A SUPPORTING ROLE</a:t>
            </a:r>
            <a:endParaRPr lang="en-US" sz="1000" dirty="0"/>
          </a:p>
        </p:txBody>
      </p:sp>
      <p:sp>
        <p:nvSpPr>
          <p:cNvPr id="13" name="Text 11"/>
          <p:cNvSpPr txBox="1"/>
          <p:nvPr/>
        </p:nvSpPr>
        <p:spPr>
          <a:xfrm>
            <a:off x="822960" y="3813048"/>
            <a:ext cx="4860036" cy="1234440"/>
          </a:xfrm>
          <a:prstGeom prst="rect">
            <a:avLst/>
          </a:prstGeom>
          <a:noFill/>
          <a:ln/>
        </p:spPr>
        <p:txBody>
          <a:bodyPr wrap="square" lIns="0" tIns="0" rIns="0" bIns="0" rtlCol="0" anchor="t"/>
          <a:lstStyle/>
          <a:p>
            <a:pPr indent="0" marL="0">
              <a:buNone/>
            </a:pPr>
            <a:r>
              <a:rPr lang="en-US" sz="1350" dirty="0">
                <a:solidFill>
                  <a:srgbClr val="2B2A26"/>
                </a:solidFill>
                <a:latin typeface="Calibri" pitchFamily="34" charset="0"/>
                <a:ea typeface="Calibri" pitchFamily="34" charset="-122"/>
                <a:cs typeface="Calibri" pitchFamily="34" charset="-120"/>
              </a:rPr>
              <a:t>Tov and the proposal manager walk the compliance matrix line by line against the final document. AI supports with a second-pass trace that reports any requirement lacking a response.</a:t>
            </a:r>
            <a:endParaRPr lang="en-US" sz="1350" dirty="0"/>
          </a:p>
        </p:txBody>
      </p:sp>
      <p:sp>
        <p:nvSpPr>
          <p:cNvPr id="14" name="Text 12"/>
          <p:cNvSpPr txBox="1"/>
          <p:nvPr/>
        </p:nvSpPr>
        <p:spPr>
          <a:xfrm>
            <a:off x="822960" y="5166360"/>
            <a:ext cx="4860036" cy="228600"/>
          </a:xfrm>
          <a:prstGeom prst="rect">
            <a:avLst/>
          </a:prstGeom>
          <a:noFill/>
          <a:ln/>
        </p:spPr>
        <p:txBody>
          <a:bodyPr wrap="square" lIns="0" tIns="0" rIns="0" bIns="0" rtlCol="0" anchor="ctr"/>
          <a:lstStyle/>
          <a:p>
            <a:pPr indent="0" marL="0">
              <a:buNone/>
            </a:pPr>
            <a:r>
              <a:rPr lang="en-US" sz="1000" b="1" spc="200" kern="0" dirty="0">
                <a:solidFill>
                  <a:srgbClr val="8A5F1C"/>
                </a:solidFill>
                <a:latin typeface="Calibri" pitchFamily="34" charset="0"/>
                <a:ea typeface="Calibri" pitchFamily="34" charset="-122"/>
                <a:cs typeface="Calibri" pitchFamily="34" charset="-120"/>
              </a:rPr>
              <a:t>THE TEAM DECIDES</a:t>
            </a:r>
            <a:endParaRPr lang="en-US" sz="1000" dirty="0"/>
          </a:p>
        </p:txBody>
      </p:sp>
      <p:sp>
        <p:nvSpPr>
          <p:cNvPr id="15" name="Text 13"/>
          <p:cNvSpPr txBox="1"/>
          <p:nvPr/>
        </p:nvSpPr>
        <p:spPr>
          <a:xfrm>
            <a:off x="822960" y="5413248"/>
            <a:ext cx="4860036" cy="548640"/>
          </a:xfrm>
          <a:prstGeom prst="rect">
            <a:avLst/>
          </a:prstGeom>
          <a:noFill/>
          <a:ln/>
        </p:spPr>
        <p:txBody>
          <a:bodyPr wrap="square" lIns="0" tIns="0" rIns="0" bIns="0" rtlCol="0" anchor="t"/>
          <a:lstStyle/>
          <a:p>
            <a:pPr indent="0" marL="0">
              <a:buNone/>
            </a:pPr>
            <a:r>
              <a:rPr lang="en-US" sz="1350" b="1" dirty="0">
                <a:solidFill>
                  <a:srgbClr val="101D31"/>
                </a:solidFill>
                <a:latin typeface="Calibri" pitchFamily="34" charset="0"/>
                <a:ea typeface="Calibri" pitchFamily="34" charset="-122"/>
                <a:cs typeface="Calibri" pitchFamily="34" charset="-120"/>
              </a:rPr>
              <a:t>Sign-off and submission</a:t>
            </a:r>
            <a:endParaRPr lang="en-US" sz="1350" dirty="0"/>
          </a:p>
        </p:txBody>
      </p:sp>
      <p:sp>
        <p:nvSpPr>
          <p:cNvPr id="16" name="Shape 14"/>
          <p:cNvSpPr/>
          <p:nvPr/>
        </p:nvSpPr>
        <p:spPr>
          <a:xfrm>
            <a:off x="6231636" y="1783080"/>
            <a:ext cx="5408676" cy="4343400"/>
          </a:xfrm>
          <a:prstGeom prst="roundRect">
            <a:avLst>
              <a:gd name="adj" fmla="val 1684"/>
            </a:avLst>
          </a:prstGeom>
          <a:solidFill>
            <a:srgbClr val="FFFFFF"/>
          </a:solidFill>
          <a:ln w="9525">
            <a:solidFill>
              <a:srgbClr val="D9D3C4"/>
            </a:solidFill>
            <a:prstDash val="solid"/>
          </a:ln>
        </p:spPr>
      </p:sp>
      <p:sp>
        <p:nvSpPr>
          <p:cNvPr id="17" name="Shape 15"/>
          <p:cNvSpPr/>
          <p:nvPr/>
        </p:nvSpPr>
        <p:spPr>
          <a:xfrm>
            <a:off x="6505956" y="2057400"/>
            <a:ext cx="457200" cy="457200"/>
          </a:xfrm>
          <a:prstGeom prst="ellipse">
            <a:avLst/>
          </a:prstGeom>
          <a:solidFill>
            <a:srgbClr val="FFFFFF"/>
          </a:solidFill>
          <a:ln w="19050">
            <a:solidFill>
              <a:srgbClr val="C08A34"/>
            </a:solidFill>
            <a:prstDash val="solid"/>
          </a:ln>
        </p:spPr>
      </p:sp>
      <p:sp>
        <p:nvSpPr>
          <p:cNvPr id="18" name="Text 16"/>
          <p:cNvSpPr txBox="1"/>
          <p:nvPr/>
        </p:nvSpPr>
        <p:spPr>
          <a:xfrm>
            <a:off x="6505956" y="2057400"/>
            <a:ext cx="457200" cy="457200"/>
          </a:xfrm>
          <a:prstGeom prst="rect">
            <a:avLst/>
          </a:prstGeom>
          <a:noFill/>
          <a:ln/>
        </p:spPr>
        <p:txBody>
          <a:bodyPr wrap="square" lIns="0" tIns="0" rIns="0" bIns="0" rtlCol="0" anchor="ctr"/>
          <a:lstStyle/>
          <a:p>
            <a:pPr algn="ctr" indent="0" marL="0">
              <a:buNone/>
            </a:pPr>
            <a:r>
              <a:rPr lang="en-US" sz="1300" b="1" dirty="0">
                <a:solidFill>
                  <a:srgbClr val="8A5F1C"/>
                </a:solidFill>
                <a:latin typeface="Calibri" pitchFamily="34" charset="0"/>
                <a:ea typeface="Calibri" pitchFamily="34" charset="-122"/>
                <a:cs typeface="Calibri" pitchFamily="34" charset="-120"/>
              </a:rPr>
              <a:t>8</a:t>
            </a:r>
            <a:endParaRPr lang="en-US" sz="1300" dirty="0"/>
          </a:p>
        </p:txBody>
      </p:sp>
      <p:sp>
        <p:nvSpPr>
          <p:cNvPr id="19" name="Text 17"/>
          <p:cNvSpPr txBox="1"/>
          <p:nvPr/>
        </p:nvSpPr>
        <p:spPr>
          <a:xfrm>
            <a:off x="7100316" y="2029968"/>
            <a:ext cx="4265676" cy="512064"/>
          </a:xfrm>
          <a:prstGeom prst="rect">
            <a:avLst/>
          </a:prstGeom>
          <a:noFill/>
          <a:ln/>
        </p:spPr>
        <p:txBody>
          <a:bodyPr wrap="square" lIns="0" tIns="0" rIns="0" bIns="0" rtlCol="0" anchor="ctr"/>
          <a:lstStyle/>
          <a:p>
            <a:pPr indent="0" marL="0">
              <a:buNone/>
            </a:pPr>
            <a:r>
              <a:rPr lang="en-US" sz="1800" b="1" dirty="0">
                <a:solidFill>
                  <a:srgbClr val="101D31"/>
                </a:solidFill>
                <a:latin typeface="Cambria" pitchFamily="34" charset="0"/>
                <a:ea typeface="Cambria" pitchFamily="34" charset="-122"/>
                <a:cs typeface="Cambria" pitchFamily="34" charset="-120"/>
              </a:rPr>
              <a:t>Post-submission</a:t>
            </a:r>
            <a:endParaRPr lang="en-US" sz="1800" dirty="0"/>
          </a:p>
        </p:txBody>
      </p:sp>
      <p:sp>
        <p:nvSpPr>
          <p:cNvPr id="20" name="Text 18"/>
          <p:cNvSpPr txBox="1"/>
          <p:nvPr/>
        </p:nvSpPr>
        <p:spPr>
          <a:xfrm>
            <a:off x="6505956" y="2743200"/>
            <a:ext cx="4860036" cy="228600"/>
          </a:xfrm>
          <a:prstGeom prst="rect">
            <a:avLst/>
          </a:prstGeom>
          <a:noFill/>
          <a:ln/>
        </p:spPr>
        <p:txBody>
          <a:bodyPr wrap="square" lIns="0" tIns="0" rIns="0" bIns="0" rtlCol="0" anchor="ctr"/>
          <a:lstStyle/>
          <a:p>
            <a:pPr indent="0" marL="0">
              <a:buNone/>
            </a:pPr>
            <a:r>
              <a:rPr lang="en-US" sz="1000" b="1" spc="200" kern="0" dirty="0">
                <a:solidFill>
                  <a:srgbClr val="8A5F1C"/>
                </a:solidFill>
                <a:latin typeface="Calibri" pitchFamily="34" charset="0"/>
                <a:ea typeface="Calibri" pitchFamily="34" charset="-122"/>
                <a:cs typeface="Calibri" pitchFamily="34" charset="-120"/>
              </a:rPr>
              <a:t>BASELINE ARTIFACT</a:t>
            </a:r>
            <a:endParaRPr lang="en-US" sz="1000" dirty="0"/>
          </a:p>
        </p:txBody>
      </p:sp>
      <p:sp>
        <p:nvSpPr>
          <p:cNvPr id="21" name="Text 19"/>
          <p:cNvSpPr txBox="1"/>
          <p:nvPr/>
        </p:nvSpPr>
        <p:spPr>
          <a:xfrm>
            <a:off x="6505956" y="2990088"/>
            <a:ext cx="4860036" cy="457200"/>
          </a:xfrm>
          <a:prstGeom prst="rect">
            <a:avLst/>
          </a:prstGeom>
          <a:noFill/>
          <a:ln/>
        </p:spPr>
        <p:txBody>
          <a:bodyPr wrap="square" lIns="0" tIns="0" rIns="0" bIns="0" rtlCol="0" anchor="t"/>
          <a:lstStyle/>
          <a:p>
            <a:pPr indent="0" marL="0">
              <a:buNone/>
            </a:pPr>
            <a:r>
              <a:rPr lang="en-US" sz="1350" dirty="0">
                <a:solidFill>
                  <a:srgbClr val="2B2A26"/>
                </a:solidFill>
                <a:latin typeface="Calibri" pitchFamily="34" charset="0"/>
                <a:ea typeface="Calibri" pitchFamily="34" charset="-122"/>
                <a:cs typeface="Calibri" pitchFamily="34" charset="-120"/>
              </a:rPr>
              <a:t>Questions, revisions, debrief record</a:t>
            </a:r>
            <a:endParaRPr lang="en-US" sz="1350" dirty="0"/>
          </a:p>
        </p:txBody>
      </p:sp>
      <p:sp>
        <p:nvSpPr>
          <p:cNvPr id="22" name="Text 20"/>
          <p:cNvSpPr txBox="1"/>
          <p:nvPr/>
        </p:nvSpPr>
        <p:spPr>
          <a:xfrm>
            <a:off x="6505956" y="3566160"/>
            <a:ext cx="4860036" cy="228600"/>
          </a:xfrm>
          <a:prstGeom prst="rect">
            <a:avLst/>
          </a:prstGeom>
          <a:noFill/>
          <a:ln/>
        </p:spPr>
        <p:txBody>
          <a:bodyPr wrap="square" lIns="0" tIns="0" rIns="0" bIns="0" rtlCol="0" anchor="ctr"/>
          <a:lstStyle/>
          <a:p>
            <a:pPr indent="0" marL="0">
              <a:buNone/>
            </a:pPr>
            <a:r>
              <a:rPr lang="en-US" sz="1000" b="1" spc="200" kern="0" dirty="0">
                <a:solidFill>
                  <a:srgbClr val="8A5F1C"/>
                </a:solidFill>
                <a:latin typeface="Calibri" pitchFamily="34" charset="0"/>
                <a:ea typeface="Calibri" pitchFamily="34" charset="-122"/>
                <a:cs typeface="Calibri" pitchFamily="34" charset="-120"/>
              </a:rPr>
              <a:t>AI IN A SUPPORTING ROLE</a:t>
            </a:r>
            <a:endParaRPr lang="en-US" sz="1000" dirty="0"/>
          </a:p>
        </p:txBody>
      </p:sp>
      <p:sp>
        <p:nvSpPr>
          <p:cNvPr id="23" name="Text 21"/>
          <p:cNvSpPr txBox="1"/>
          <p:nvPr/>
        </p:nvSpPr>
        <p:spPr>
          <a:xfrm>
            <a:off x="6505956" y="3813048"/>
            <a:ext cx="4860036" cy="1234440"/>
          </a:xfrm>
          <a:prstGeom prst="rect">
            <a:avLst/>
          </a:prstGeom>
          <a:noFill/>
          <a:ln/>
        </p:spPr>
        <p:txBody>
          <a:bodyPr wrap="square" lIns="0" tIns="0" rIns="0" bIns="0" rtlCol="0" anchor="t"/>
          <a:lstStyle/>
          <a:p>
            <a:pPr indent="0" marL="0">
              <a:buNone/>
            </a:pPr>
            <a:r>
              <a:rPr lang="en-US" sz="1350" dirty="0">
                <a:solidFill>
                  <a:srgbClr val="2B2A26"/>
                </a:solidFill>
                <a:latin typeface="Calibri" pitchFamily="34" charset="0"/>
                <a:ea typeface="Calibri" pitchFamily="34" charset="-122"/>
                <a:cs typeface="Calibri" pitchFamily="34" charset="-120"/>
              </a:rPr>
              <a:t>Tov draws on experience to answer evaluation notices, clarification questions, and requests for final proposal revisions. AI supports by mapping debrief comments back to the proposal sections they address.</a:t>
            </a:r>
            <a:endParaRPr lang="en-US" sz="1350" dirty="0"/>
          </a:p>
        </p:txBody>
      </p:sp>
      <p:sp>
        <p:nvSpPr>
          <p:cNvPr id="24" name="Text 22"/>
          <p:cNvSpPr txBox="1"/>
          <p:nvPr/>
        </p:nvSpPr>
        <p:spPr>
          <a:xfrm>
            <a:off x="6505956" y="5166360"/>
            <a:ext cx="4860036" cy="228600"/>
          </a:xfrm>
          <a:prstGeom prst="rect">
            <a:avLst/>
          </a:prstGeom>
          <a:noFill/>
          <a:ln/>
        </p:spPr>
        <p:txBody>
          <a:bodyPr wrap="square" lIns="0" tIns="0" rIns="0" bIns="0" rtlCol="0" anchor="ctr"/>
          <a:lstStyle/>
          <a:p>
            <a:pPr indent="0" marL="0">
              <a:buNone/>
            </a:pPr>
            <a:r>
              <a:rPr lang="en-US" sz="1000" b="1" spc="200" kern="0" dirty="0">
                <a:solidFill>
                  <a:srgbClr val="8A5F1C"/>
                </a:solidFill>
                <a:latin typeface="Calibri" pitchFamily="34" charset="0"/>
                <a:ea typeface="Calibri" pitchFamily="34" charset="-122"/>
                <a:cs typeface="Calibri" pitchFamily="34" charset="-120"/>
              </a:rPr>
              <a:t>THE TEAM DECIDES</a:t>
            </a:r>
            <a:endParaRPr lang="en-US" sz="1000" dirty="0"/>
          </a:p>
        </p:txBody>
      </p:sp>
      <p:sp>
        <p:nvSpPr>
          <p:cNvPr id="25" name="Text 23"/>
          <p:cNvSpPr txBox="1"/>
          <p:nvPr/>
        </p:nvSpPr>
        <p:spPr>
          <a:xfrm>
            <a:off x="6505956" y="5413248"/>
            <a:ext cx="4860036" cy="548640"/>
          </a:xfrm>
          <a:prstGeom prst="rect">
            <a:avLst/>
          </a:prstGeom>
          <a:noFill/>
          <a:ln/>
        </p:spPr>
        <p:txBody>
          <a:bodyPr wrap="square" lIns="0" tIns="0" rIns="0" bIns="0" rtlCol="0" anchor="t"/>
          <a:lstStyle/>
          <a:p>
            <a:pPr indent="0" marL="0">
              <a:buNone/>
            </a:pPr>
            <a:r>
              <a:rPr lang="en-US" sz="1350" b="1" dirty="0">
                <a:solidFill>
                  <a:srgbClr val="101D31"/>
                </a:solidFill>
                <a:latin typeface="Calibri" pitchFamily="34" charset="0"/>
                <a:ea typeface="Calibri" pitchFamily="34" charset="-122"/>
                <a:cs typeface="Calibri" pitchFamily="34" charset="-120"/>
              </a:rPr>
              <a:t>Lessons carried to the next pursuit</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1EA"/>
        </a:solidFill>
      </p:bgPr>
    </p:bg>
    <p:spTree>
      <p:nvGrpSpPr>
        <p:cNvPr id="1" name=""/>
        <p:cNvGrpSpPr/>
        <p:nvPr/>
      </p:nvGrpSpPr>
      <p:grpSpPr>
        <a:xfrm>
          <a:off x="0" y="0"/>
          <a:ext cx="0" cy="0"/>
          <a:chOff x="0" y="0"/>
          <a:chExt cx="0" cy="0"/>
        </a:xfrm>
      </p:grpSpPr>
      <p:sp>
        <p:nvSpPr>
          <p:cNvPr id="2" name="Text 0"/>
          <p:cNvSpPr txBox="1"/>
          <p:nvPr/>
        </p:nvSpPr>
        <p:spPr>
          <a:xfrm>
            <a:off x="548640" y="6355080"/>
            <a:ext cx="5486400" cy="274320"/>
          </a:xfrm>
          <a:prstGeom prst="rect">
            <a:avLst/>
          </a:prstGeom>
          <a:noFill/>
          <a:ln/>
        </p:spPr>
        <p:txBody>
          <a:bodyPr wrap="square" lIns="0" tIns="0" rIns="0" bIns="0" rtlCol="0" anchor="ctr"/>
          <a:lstStyle/>
          <a:p>
            <a:pPr indent="0" marL="0">
              <a:buNone/>
            </a:pPr>
            <a:r>
              <a:rPr lang="en-US" sz="1000" dirty="0">
                <a:solidFill>
                  <a:srgbClr val="6B6557"/>
                </a:solidFill>
                <a:latin typeface="Calibri" pitchFamily="34" charset="0"/>
                <a:ea typeface="Calibri" pitchFamily="34" charset="-122"/>
                <a:cs typeface="Calibri" pitchFamily="34" charset="-120"/>
              </a:rPr>
              <a:t>DANEL Business Development Services, LLC</a:t>
            </a:r>
            <a:endParaRPr lang="en-US" sz="1000" dirty="0"/>
          </a:p>
        </p:txBody>
      </p:sp>
      <p:sp>
        <p:nvSpPr>
          <p:cNvPr id="3" name="Text 1"/>
          <p:cNvSpPr txBox="1"/>
          <p:nvPr/>
        </p:nvSpPr>
        <p:spPr>
          <a:xfrm>
            <a:off x="10725912" y="6355080"/>
            <a:ext cx="914400" cy="274320"/>
          </a:xfrm>
          <a:prstGeom prst="rect">
            <a:avLst/>
          </a:prstGeom>
          <a:noFill/>
          <a:ln/>
        </p:spPr>
        <p:txBody>
          <a:bodyPr wrap="square" lIns="0" tIns="0" rIns="0" bIns="0" rtlCol="0" anchor="ctr"/>
          <a:lstStyle/>
          <a:p>
            <a:pPr algn="r" indent="0" marL="0">
              <a:buNone/>
            </a:pPr>
            <a:r>
              <a:rPr lang="en-US" sz="1000" dirty="0">
                <a:solidFill>
                  <a:srgbClr val="6B6557"/>
                </a:solidFill>
                <a:latin typeface="Calibri" pitchFamily="34" charset="0"/>
                <a:ea typeface="Calibri" pitchFamily="34" charset="-122"/>
                <a:cs typeface="Calibri" pitchFamily="34" charset="-120"/>
              </a:rPr>
              <a:t>9</a:t>
            </a:r>
            <a:endParaRPr lang="en-US" sz="1000" dirty="0"/>
          </a:p>
        </p:txBody>
      </p:sp>
      <p:sp>
        <p:nvSpPr>
          <p:cNvPr id="4" name="Text 2"/>
          <p:cNvSpPr txBox="1"/>
          <p:nvPr/>
        </p:nvSpPr>
        <p:spPr>
          <a:xfrm>
            <a:off x="548640" y="411480"/>
            <a:ext cx="8229600" cy="274320"/>
          </a:xfrm>
          <a:prstGeom prst="rect">
            <a:avLst/>
          </a:prstGeom>
          <a:noFill/>
          <a:ln/>
        </p:spPr>
        <p:txBody>
          <a:bodyPr wrap="square" lIns="0" tIns="0" rIns="0" bIns="0" rtlCol="0" anchor="ctr"/>
          <a:lstStyle/>
          <a:p>
            <a:pPr indent="0" marL="0">
              <a:buNone/>
            </a:pPr>
            <a:r>
              <a:rPr lang="en-US" sz="1200" b="1" spc="300" kern="0" dirty="0">
                <a:solidFill>
                  <a:srgbClr val="8A5F1C"/>
                </a:solidFill>
                <a:latin typeface="Calibri" pitchFamily="34" charset="0"/>
                <a:ea typeface="Calibri" pitchFamily="34" charset="-122"/>
                <a:cs typeface="Calibri" pitchFamily="34" charset="-120"/>
              </a:rPr>
              <a:t>WORKING TOGETHER</a:t>
            </a:r>
            <a:endParaRPr lang="en-US" sz="1200" dirty="0"/>
          </a:p>
        </p:txBody>
      </p:sp>
      <p:sp>
        <p:nvSpPr>
          <p:cNvPr id="5" name="Text 3"/>
          <p:cNvSpPr txBox="1"/>
          <p:nvPr/>
        </p:nvSpPr>
        <p:spPr>
          <a:xfrm>
            <a:off x="548640" y="731520"/>
            <a:ext cx="11091672" cy="822960"/>
          </a:xfrm>
          <a:prstGeom prst="rect">
            <a:avLst/>
          </a:prstGeom>
          <a:noFill/>
          <a:ln/>
        </p:spPr>
        <p:txBody>
          <a:bodyPr wrap="square" lIns="0" tIns="0" rIns="0" bIns="0" rtlCol="0" anchor="t"/>
          <a:lstStyle/>
          <a:p>
            <a:pPr indent="0" marL="0">
              <a:buNone/>
            </a:pPr>
            <a:r>
              <a:rPr lang="en-US" sz="3200" b="1" dirty="0">
                <a:solidFill>
                  <a:srgbClr val="101D31"/>
                </a:solidFill>
                <a:latin typeface="Cambria" pitchFamily="34" charset="0"/>
                <a:ea typeface="Cambria" pitchFamily="34" charset="-122"/>
                <a:cs typeface="Cambria" pitchFamily="34" charset="-120"/>
              </a:rPr>
              <a:t>How DANEL engages, and what the client brings.</a:t>
            </a:r>
            <a:endParaRPr lang="en-US" sz="3200" dirty="0"/>
          </a:p>
        </p:txBody>
      </p:sp>
      <p:sp>
        <p:nvSpPr>
          <p:cNvPr id="6" name="Shape 4"/>
          <p:cNvSpPr/>
          <p:nvPr/>
        </p:nvSpPr>
        <p:spPr>
          <a:xfrm>
            <a:off x="548640" y="1737360"/>
            <a:ext cx="7040880" cy="4389120"/>
          </a:xfrm>
          <a:prstGeom prst="roundRect">
            <a:avLst>
              <a:gd name="adj" fmla="val 1667"/>
            </a:avLst>
          </a:prstGeom>
          <a:solidFill>
            <a:srgbClr val="FFFFFF"/>
          </a:solidFill>
          <a:ln w="9525">
            <a:solidFill>
              <a:srgbClr val="D9D3C4"/>
            </a:solidFill>
            <a:prstDash val="solid"/>
          </a:ln>
        </p:spPr>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777240" y="1920240"/>
          <a:ext cx="6583680" cy="914400"/>
        </p:xfrm>
        <a:graphic>
          <a:graphicData uri="http://schemas.openxmlformats.org/drawingml/2006/table">
            <a:tbl>
              <a:tblPr/>
              <a:tblGrid>
                <a:gridCol w="1737360"/>
                <a:gridCol w="3931920"/>
                <a:gridCol w="914400"/>
              </a:tblGrid>
              <a:tr h="0">
                <a:tc>
                  <a:txBody>
                    <a:bodyPr/>
                    <a:lstStyle/>
                    <a:p>
                      <a:pPr indent="0" marL="0">
                        <a:buNone/>
                      </a:pPr>
                      <a:r>
                        <a:rPr lang="en-US" sz="1100" b="1" dirty="0">
                          <a:solidFill>
                            <a:srgbClr val="8A5F1C"/>
                          </a:solidFill>
                          <a:latin typeface="Calibri" pitchFamily="34" charset="0"/>
                          <a:ea typeface="Calibri" pitchFamily="34" charset="-122"/>
                          <a:cs typeface="Calibri" pitchFamily="34" charset="-120"/>
                        </a:rPr>
                        <a:t>ROLE</a:t>
                      </a:r>
                      <a:endParaRPr lang="en-US" sz="1100" dirty="0">
                        <a:latin typeface="Calibri" charset="0"/>
                        <a:ea typeface="Calibri" charset="0"/>
                        <a:cs typeface="Calibri" charset="0"/>
                      </a:endParaRPr>
                    </a:p>
                  </a:txBody>
                  <a:tcPr marL="91440" marR="91440" marT="146304" marB="146304" anchor="ctr">
                    <a:lnL w="6350" cap="flat" cmpd="sng" algn="ctr">
                      <a:solidFill>
                        <a:srgbClr val="D9D3C4"/>
                      </a:solidFill>
                      <a:prstDash val="solid"/>
                      <a:round/>
                      <a:headEnd type="none" w="med" len="med"/>
                      <a:tailEnd type="none" w="med" len="med"/>
                    </a:lnL>
                    <a:lnR w="6350" cap="flat" cmpd="sng" algn="ctr">
                      <a:solidFill>
                        <a:srgbClr val="D9D3C4"/>
                      </a:solidFill>
                      <a:prstDash val="solid"/>
                      <a:round/>
                      <a:headEnd type="none" w="med" len="med"/>
                      <a:tailEnd type="none" w="med" len="med"/>
                    </a:lnR>
                    <a:lnT w="6350" cap="flat" cmpd="sng" algn="ctr">
                      <a:solidFill>
                        <a:srgbClr val="D9D3C4"/>
                      </a:solidFill>
                      <a:prstDash val="solid"/>
                      <a:round/>
                      <a:headEnd type="none" w="med" len="med"/>
                      <a:tailEnd type="none" w="med" len="med"/>
                    </a:lnT>
                    <a:lnB w="6350" cap="flat" cmpd="sng" algn="ctr">
                      <a:solidFill>
                        <a:srgbClr val="D9D3C4"/>
                      </a:solidFill>
                      <a:prstDash val="solid"/>
                      <a:round/>
                      <a:headEnd type="none" w="med" len="med"/>
                      <a:tailEnd type="none" w="med" len="med"/>
                    </a:lnB>
                    <a:solidFill>
                      <a:srgbClr val="F4F1EA"/>
                    </a:solidFill>
                  </a:tcPr>
                </a:tc>
                <a:tc>
                  <a:txBody>
                    <a:bodyPr/>
                    <a:lstStyle/>
                    <a:p>
                      <a:pPr indent="0" marL="0">
                        <a:buNone/>
                      </a:pPr>
                      <a:r>
                        <a:rPr lang="en-US" sz="1100" b="1" dirty="0">
                          <a:solidFill>
                            <a:srgbClr val="8A5F1C"/>
                          </a:solidFill>
                          <a:latin typeface="Calibri" pitchFamily="34" charset="0"/>
                          <a:ea typeface="Calibri" pitchFamily="34" charset="-122"/>
                          <a:cs typeface="Calibri" pitchFamily="34" charset="-120"/>
                        </a:rPr>
                        <a:t>WHAT TOV DOES</a:t>
                      </a:r>
                      <a:endParaRPr lang="en-US" sz="1100" dirty="0">
                        <a:latin typeface="Calibri" charset="0"/>
                        <a:ea typeface="Calibri" charset="0"/>
                        <a:cs typeface="Calibri" charset="0"/>
                      </a:endParaRPr>
                    </a:p>
                  </a:txBody>
                  <a:tcPr marL="91440" marR="91440" marT="146304" marB="146304" anchor="ctr">
                    <a:lnL w="6350" cap="flat" cmpd="sng" algn="ctr">
                      <a:solidFill>
                        <a:srgbClr val="D9D3C4"/>
                      </a:solidFill>
                      <a:prstDash val="solid"/>
                      <a:round/>
                      <a:headEnd type="none" w="med" len="med"/>
                      <a:tailEnd type="none" w="med" len="med"/>
                    </a:lnL>
                    <a:lnR w="6350" cap="flat" cmpd="sng" algn="ctr">
                      <a:solidFill>
                        <a:srgbClr val="D9D3C4"/>
                      </a:solidFill>
                      <a:prstDash val="solid"/>
                      <a:round/>
                      <a:headEnd type="none" w="med" len="med"/>
                      <a:tailEnd type="none" w="med" len="med"/>
                    </a:lnR>
                    <a:lnT w="6350" cap="flat" cmpd="sng" algn="ctr">
                      <a:solidFill>
                        <a:srgbClr val="D9D3C4"/>
                      </a:solidFill>
                      <a:prstDash val="solid"/>
                      <a:round/>
                      <a:headEnd type="none" w="med" len="med"/>
                      <a:tailEnd type="none" w="med" len="med"/>
                    </a:lnT>
                    <a:lnB w="6350" cap="flat" cmpd="sng" algn="ctr">
                      <a:solidFill>
                        <a:srgbClr val="D9D3C4"/>
                      </a:solidFill>
                      <a:prstDash val="solid"/>
                      <a:round/>
                      <a:headEnd type="none" w="med" len="med"/>
                      <a:tailEnd type="none" w="med" len="med"/>
                    </a:lnB>
                    <a:solidFill>
                      <a:srgbClr val="F4F1EA"/>
                    </a:solidFill>
                  </a:tcPr>
                </a:tc>
                <a:tc>
                  <a:txBody>
                    <a:bodyPr/>
                    <a:lstStyle/>
                    <a:p>
                      <a:pPr indent="0" marL="0">
                        <a:buNone/>
                      </a:pPr>
                      <a:r>
                        <a:rPr lang="en-US" sz="1100" b="1" dirty="0">
                          <a:solidFill>
                            <a:srgbClr val="8A5F1C"/>
                          </a:solidFill>
                          <a:latin typeface="Calibri" pitchFamily="34" charset="0"/>
                          <a:ea typeface="Calibri" pitchFamily="34" charset="-122"/>
                          <a:cs typeface="Calibri" pitchFamily="34" charset="-120"/>
                        </a:rPr>
                        <a:t>STAGES</a:t>
                      </a:r>
                      <a:endParaRPr lang="en-US" sz="1100" dirty="0">
                        <a:latin typeface="Calibri" charset="0"/>
                        <a:ea typeface="Calibri" charset="0"/>
                        <a:cs typeface="Calibri" charset="0"/>
                      </a:endParaRPr>
                    </a:p>
                  </a:txBody>
                  <a:tcPr marL="91440" marR="91440" marT="146304" marB="146304" anchor="ctr">
                    <a:lnL w="6350" cap="flat" cmpd="sng" algn="ctr">
                      <a:solidFill>
                        <a:srgbClr val="D9D3C4"/>
                      </a:solidFill>
                      <a:prstDash val="solid"/>
                      <a:round/>
                      <a:headEnd type="none" w="med" len="med"/>
                      <a:tailEnd type="none" w="med" len="med"/>
                    </a:lnL>
                    <a:lnR w="6350" cap="flat" cmpd="sng" algn="ctr">
                      <a:solidFill>
                        <a:srgbClr val="D9D3C4"/>
                      </a:solidFill>
                      <a:prstDash val="solid"/>
                      <a:round/>
                      <a:headEnd type="none" w="med" len="med"/>
                      <a:tailEnd type="none" w="med" len="med"/>
                    </a:lnR>
                    <a:lnT w="6350" cap="flat" cmpd="sng" algn="ctr">
                      <a:solidFill>
                        <a:srgbClr val="D9D3C4"/>
                      </a:solidFill>
                      <a:prstDash val="solid"/>
                      <a:round/>
                      <a:headEnd type="none" w="med" len="med"/>
                      <a:tailEnd type="none" w="med" len="med"/>
                    </a:lnT>
                    <a:lnB w="6350" cap="flat" cmpd="sng" algn="ctr">
                      <a:solidFill>
                        <a:srgbClr val="D9D3C4"/>
                      </a:solidFill>
                      <a:prstDash val="solid"/>
                      <a:round/>
                      <a:headEnd type="none" w="med" len="med"/>
                      <a:tailEnd type="none" w="med" len="med"/>
                    </a:lnB>
                    <a:solidFill>
                      <a:srgbClr val="F4F1EA"/>
                    </a:solidFill>
                  </a:tcPr>
                </a:tc>
              </a:tr>
              <a:tr h="0">
                <a:tc>
                  <a:txBody>
                    <a:bodyPr/>
                    <a:lstStyle/>
                    <a:p>
                      <a:pPr indent="0" marL="0">
                        <a:buNone/>
                      </a:pPr>
                      <a:r>
                        <a:rPr lang="en-US" sz="1400" b="1" dirty="0">
                          <a:solidFill>
                            <a:srgbClr val="101D31"/>
                          </a:solidFill>
                          <a:latin typeface="Calibri" pitchFamily="34" charset="0"/>
                          <a:ea typeface="Calibri" pitchFamily="34" charset="-122"/>
                          <a:cs typeface="Calibri" pitchFamily="34" charset="-120"/>
                        </a:rPr>
                        <a:t>Proposal lead</a:t>
                      </a:r>
                      <a:endParaRPr lang="en-US" sz="1400" dirty="0">
                        <a:latin typeface="Calibri" charset="0"/>
                        <a:ea typeface="Calibri" charset="0"/>
                        <a:cs typeface="Calibri" charset="0"/>
                      </a:endParaRPr>
                    </a:p>
                  </a:txBody>
                  <a:tcPr marL="91440" marR="91440" marT="146304" marB="146304" anchor="ctr">
                    <a:lnL w="6350" cap="flat" cmpd="sng" algn="ctr">
                      <a:solidFill>
                        <a:srgbClr val="D9D3C4"/>
                      </a:solidFill>
                      <a:prstDash val="solid"/>
                      <a:round/>
                      <a:headEnd type="none" w="med" len="med"/>
                      <a:tailEnd type="none" w="med" len="med"/>
                    </a:lnL>
                    <a:lnR w="6350" cap="flat" cmpd="sng" algn="ctr">
                      <a:solidFill>
                        <a:srgbClr val="D9D3C4"/>
                      </a:solidFill>
                      <a:prstDash val="solid"/>
                      <a:round/>
                      <a:headEnd type="none" w="med" len="med"/>
                      <a:tailEnd type="none" w="med" len="med"/>
                    </a:lnR>
                    <a:lnT w="6350" cap="flat" cmpd="sng" algn="ctr">
                      <a:solidFill>
                        <a:srgbClr val="D9D3C4"/>
                      </a:solidFill>
                      <a:prstDash val="solid"/>
                      <a:round/>
                      <a:headEnd type="none" w="med" len="med"/>
                      <a:tailEnd type="none" w="med" len="med"/>
                    </a:lnT>
                    <a:lnB w="6350" cap="flat" cmpd="sng" algn="ctr">
                      <a:solidFill>
                        <a:srgbClr val="D9D3C4"/>
                      </a:solidFill>
                      <a:prstDash val="solid"/>
                      <a:round/>
                      <a:headEnd type="none" w="med" len="med"/>
                      <a:tailEnd type="none" w="med" len="med"/>
                    </a:lnB>
                  </a:tcPr>
                </a:tc>
                <a:tc>
                  <a:txBody>
                    <a:bodyPr/>
                    <a:lstStyle/>
                    <a:p>
                      <a:pPr indent="0" marL="0">
                        <a:buNone/>
                      </a:pPr>
                      <a:r>
                        <a:rPr lang="en-US" sz="1400" dirty="0">
                          <a:solidFill>
                            <a:srgbClr val="2B2A26"/>
                          </a:solidFill>
                          <a:latin typeface="Calibri" pitchFamily="34" charset="0"/>
                          <a:ea typeface="Calibri" pitchFamily="34" charset="-122"/>
                          <a:cs typeface="Calibri" pitchFamily="34" charset="-120"/>
                        </a:rPr>
                        <a:t>Runs the proposal from plan through submission. The most common engagement, often paired with capture support.</a:t>
                      </a:r>
                      <a:endParaRPr lang="en-US" sz="1400" dirty="0">
                        <a:latin typeface="Calibri" charset="0"/>
                        <a:ea typeface="Calibri" charset="0"/>
                        <a:cs typeface="Calibri" charset="0"/>
                      </a:endParaRPr>
                    </a:p>
                  </a:txBody>
                  <a:tcPr marL="91440" marR="91440" marT="146304" marB="146304" anchor="ctr">
                    <a:lnL w="6350" cap="flat" cmpd="sng" algn="ctr">
                      <a:solidFill>
                        <a:srgbClr val="D9D3C4"/>
                      </a:solidFill>
                      <a:prstDash val="solid"/>
                      <a:round/>
                      <a:headEnd type="none" w="med" len="med"/>
                      <a:tailEnd type="none" w="med" len="med"/>
                    </a:lnL>
                    <a:lnR w="6350" cap="flat" cmpd="sng" algn="ctr">
                      <a:solidFill>
                        <a:srgbClr val="D9D3C4"/>
                      </a:solidFill>
                      <a:prstDash val="solid"/>
                      <a:round/>
                      <a:headEnd type="none" w="med" len="med"/>
                      <a:tailEnd type="none" w="med" len="med"/>
                    </a:lnR>
                    <a:lnT w="6350" cap="flat" cmpd="sng" algn="ctr">
                      <a:solidFill>
                        <a:srgbClr val="D9D3C4"/>
                      </a:solidFill>
                      <a:prstDash val="solid"/>
                      <a:round/>
                      <a:headEnd type="none" w="med" len="med"/>
                      <a:tailEnd type="none" w="med" len="med"/>
                    </a:lnT>
                    <a:lnB w="6350" cap="flat" cmpd="sng" algn="ctr">
                      <a:solidFill>
                        <a:srgbClr val="D9D3C4"/>
                      </a:solidFill>
                      <a:prstDash val="solid"/>
                      <a:round/>
                      <a:headEnd type="none" w="med" len="med"/>
                      <a:tailEnd type="none" w="med" len="med"/>
                    </a:lnB>
                  </a:tcPr>
                </a:tc>
                <a:tc>
                  <a:txBody>
                    <a:bodyPr/>
                    <a:lstStyle/>
                    <a:p>
                      <a:pPr indent="0" marL="0">
                        <a:buNone/>
                      </a:pPr>
                      <a:r>
                        <a:rPr lang="en-US" sz="1400" dirty="0">
                          <a:solidFill>
                            <a:srgbClr val="2B2A26"/>
                          </a:solidFill>
                          <a:latin typeface="Calibri" pitchFamily="34" charset="0"/>
                          <a:ea typeface="Calibri" pitchFamily="34" charset="-122"/>
                          <a:cs typeface="Calibri" pitchFamily="34" charset="-120"/>
                        </a:rPr>
                        <a:t>4 to 7</a:t>
                      </a:r>
                      <a:endParaRPr lang="en-US" sz="1400" dirty="0">
                        <a:latin typeface="Calibri" charset="0"/>
                        <a:ea typeface="Calibri" charset="0"/>
                        <a:cs typeface="Calibri" charset="0"/>
                      </a:endParaRPr>
                    </a:p>
                  </a:txBody>
                  <a:tcPr marL="91440" marR="91440" marT="146304" marB="146304" anchor="ctr">
                    <a:lnL w="6350" cap="flat" cmpd="sng" algn="ctr">
                      <a:solidFill>
                        <a:srgbClr val="D9D3C4"/>
                      </a:solidFill>
                      <a:prstDash val="solid"/>
                      <a:round/>
                      <a:headEnd type="none" w="med" len="med"/>
                      <a:tailEnd type="none" w="med" len="med"/>
                    </a:lnL>
                    <a:lnR w="6350" cap="flat" cmpd="sng" algn="ctr">
                      <a:solidFill>
                        <a:srgbClr val="D9D3C4"/>
                      </a:solidFill>
                      <a:prstDash val="solid"/>
                      <a:round/>
                      <a:headEnd type="none" w="med" len="med"/>
                      <a:tailEnd type="none" w="med" len="med"/>
                    </a:lnR>
                    <a:lnT w="6350" cap="flat" cmpd="sng" algn="ctr">
                      <a:solidFill>
                        <a:srgbClr val="D9D3C4"/>
                      </a:solidFill>
                      <a:prstDash val="solid"/>
                      <a:round/>
                      <a:headEnd type="none" w="med" len="med"/>
                      <a:tailEnd type="none" w="med" len="med"/>
                    </a:lnT>
                    <a:lnB w="6350" cap="flat" cmpd="sng" algn="ctr">
                      <a:solidFill>
                        <a:srgbClr val="D9D3C4"/>
                      </a:solidFill>
                      <a:prstDash val="solid"/>
                      <a:round/>
                      <a:headEnd type="none" w="med" len="med"/>
                      <a:tailEnd type="none" w="med" len="med"/>
                    </a:lnB>
                  </a:tcPr>
                </a:tc>
              </a:tr>
              <a:tr h="0">
                <a:tc>
                  <a:txBody>
                    <a:bodyPr/>
                    <a:lstStyle/>
                    <a:p>
                      <a:pPr indent="0" marL="0">
                        <a:buNone/>
                      </a:pPr>
                      <a:r>
                        <a:rPr lang="en-US" sz="1400" b="1" dirty="0">
                          <a:solidFill>
                            <a:srgbClr val="101D31"/>
                          </a:solidFill>
                          <a:latin typeface="Calibri" pitchFamily="34" charset="0"/>
                          <a:ea typeface="Calibri" pitchFamily="34" charset="-122"/>
                          <a:cs typeface="Calibri" pitchFamily="34" charset="-120"/>
                        </a:rPr>
                        <a:t>Volume lead</a:t>
                      </a:r>
                      <a:endParaRPr lang="en-US" sz="1400" dirty="0">
                        <a:latin typeface="Calibri" charset="0"/>
                        <a:ea typeface="Calibri" charset="0"/>
                        <a:cs typeface="Calibri" charset="0"/>
                      </a:endParaRPr>
                    </a:p>
                  </a:txBody>
                  <a:tcPr marL="91440" marR="91440" marT="146304" marB="146304" anchor="ctr">
                    <a:lnL w="6350" cap="flat" cmpd="sng" algn="ctr">
                      <a:solidFill>
                        <a:srgbClr val="D9D3C4"/>
                      </a:solidFill>
                      <a:prstDash val="solid"/>
                      <a:round/>
                      <a:headEnd type="none" w="med" len="med"/>
                      <a:tailEnd type="none" w="med" len="med"/>
                    </a:lnL>
                    <a:lnR w="6350" cap="flat" cmpd="sng" algn="ctr">
                      <a:solidFill>
                        <a:srgbClr val="D9D3C4"/>
                      </a:solidFill>
                      <a:prstDash val="solid"/>
                      <a:round/>
                      <a:headEnd type="none" w="med" len="med"/>
                      <a:tailEnd type="none" w="med" len="med"/>
                    </a:lnR>
                    <a:lnT w="6350" cap="flat" cmpd="sng" algn="ctr">
                      <a:solidFill>
                        <a:srgbClr val="D9D3C4"/>
                      </a:solidFill>
                      <a:prstDash val="solid"/>
                      <a:round/>
                      <a:headEnd type="none" w="med" len="med"/>
                      <a:tailEnd type="none" w="med" len="med"/>
                    </a:lnT>
                    <a:lnB w="6350" cap="flat" cmpd="sng" algn="ctr">
                      <a:solidFill>
                        <a:srgbClr val="D9D3C4"/>
                      </a:solidFill>
                      <a:prstDash val="solid"/>
                      <a:round/>
                      <a:headEnd type="none" w="med" len="med"/>
                      <a:tailEnd type="none" w="med" len="med"/>
                    </a:lnB>
                  </a:tcPr>
                </a:tc>
                <a:tc>
                  <a:txBody>
                    <a:bodyPr/>
                    <a:lstStyle/>
                    <a:p>
                      <a:pPr indent="0" marL="0">
                        <a:buNone/>
                      </a:pPr>
                      <a:r>
                        <a:rPr lang="en-US" sz="1400" dirty="0">
                          <a:solidFill>
                            <a:srgbClr val="2B2A26"/>
                          </a:solidFill>
                          <a:latin typeface="Calibri" pitchFamily="34" charset="0"/>
                          <a:ea typeface="Calibri" pitchFamily="34" charset="-122"/>
                          <a:cs typeface="Calibri" pitchFamily="34" charset="-120"/>
                        </a:rPr>
                        <a:t>Owns one volume: outline, drafts, and review response.</a:t>
                      </a:r>
                      <a:endParaRPr lang="en-US" sz="1400" dirty="0">
                        <a:latin typeface="Calibri" charset="0"/>
                        <a:ea typeface="Calibri" charset="0"/>
                        <a:cs typeface="Calibri" charset="0"/>
                      </a:endParaRPr>
                    </a:p>
                  </a:txBody>
                  <a:tcPr marL="91440" marR="91440" marT="146304" marB="146304" anchor="ctr">
                    <a:lnL w="6350" cap="flat" cmpd="sng" algn="ctr">
                      <a:solidFill>
                        <a:srgbClr val="D9D3C4"/>
                      </a:solidFill>
                      <a:prstDash val="solid"/>
                      <a:round/>
                      <a:headEnd type="none" w="med" len="med"/>
                      <a:tailEnd type="none" w="med" len="med"/>
                    </a:lnL>
                    <a:lnR w="6350" cap="flat" cmpd="sng" algn="ctr">
                      <a:solidFill>
                        <a:srgbClr val="D9D3C4"/>
                      </a:solidFill>
                      <a:prstDash val="solid"/>
                      <a:round/>
                      <a:headEnd type="none" w="med" len="med"/>
                      <a:tailEnd type="none" w="med" len="med"/>
                    </a:lnR>
                    <a:lnT w="6350" cap="flat" cmpd="sng" algn="ctr">
                      <a:solidFill>
                        <a:srgbClr val="D9D3C4"/>
                      </a:solidFill>
                      <a:prstDash val="solid"/>
                      <a:round/>
                      <a:headEnd type="none" w="med" len="med"/>
                      <a:tailEnd type="none" w="med" len="med"/>
                    </a:lnT>
                    <a:lnB w="6350" cap="flat" cmpd="sng" algn="ctr">
                      <a:solidFill>
                        <a:srgbClr val="D9D3C4"/>
                      </a:solidFill>
                      <a:prstDash val="solid"/>
                      <a:round/>
                      <a:headEnd type="none" w="med" len="med"/>
                      <a:tailEnd type="none" w="med" len="med"/>
                    </a:lnB>
                  </a:tcPr>
                </a:tc>
                <a:tc>
                  <a:txBody>
                    <a:bodyPr/>
                    <a:lstStyle/>
                    <a:p>
                      <a:pPr indent="0" marL="0">
                        <a:buNone/>
                      </a:pPr>
                      <a:r>
                        <a:rPr lang="en-US" sz="1400" dirty="0">
                          <a:solidFill>
                            <a:srgbClr val="2B2A26"/>
                          </a:solidFill>
                          <a:latin typeface="Calibri" pitchFamily="34" charset="0"/>
                          <a:ea typeface="Calibri" pitchFamily="34" charset="-122"/>
                          <a:cs typeface="Calibri" pitchFamily="34" charset="-120"/>
                        </a:rPr>
                        <a:t>4 to 6</a:t>
                      </a:r>
                      <a:endParaRPr lang="en-US" sz="1400" dirty="0">
                        <a:latin typeface="Calibri" charset="0"/>
                        <a:ea typeface="Calibri" charset="0"/>
                        <a:cs typeface="Calibri" charset="0"/>
                      </a:endParaRPr>
                    </a:p>
                  </a:txBody>
                  <a:tcPr marL="91440" marR="91440" marT="146304" marB="146304" anchor="ctr">
                    <a:lnL w="6350" cap="flat" cmpd="sng" algn="ctr">
                      <a:solidFill>
                        <a:srgbClr val="D9D3C4"/>
                      </a:solidFill>
                      <a:prstDash val="solid"/>
                      <a:round/>
                      <a:headEnd type="none" w="med" len="med"/>
                      <a:tailEnd type="none" w="med" len="med"/>
                    </a:lnL>
                    <a:lnR w="6350" cap="flat" cmpd="sng" algn="ctr">
                      <a:solidFill>
                        <a:srgbClr val="D9D3C4"/>
                      </a:solidFill>
                      <a:prstDash val="solid"/>
                      <a:round/>
                      <a:headEnd type="none" w="med" len="med"/>
                      <a:tailEnd type="none" w="med" len="med"/>
                    </a:lnR>
                    <a:lnT w="6350" cap="flat" cmpd="sng" algn="ctr">
                      <a:solidFill>
                        <a:srgbClr val="D9D3C4"/>
                      </a:solidFill>
                      <a:prstDash val="solid"/>
                      <a:round/>
                      <a:headEnd type="none" w="med" len="med"/>
                      <a:tailEnd type="none" w="med" len="med"/>
                    </a:lnT>
                    <a:lnB w="6350" cap="flat" cmpd="sng" algn="ctr">
                      <a:solidFill>
                        <a:srgbClr val="D9D3C4"/>
                      </a:solidFill>
                      <a:prstDash val="solid"/>
                      <a:round/>
                      <a:headEnd type="none" w="med" len="med"/>
                      <a:tailEnd type="none" w="med" len="med"/>
                    </a:lnB>
                  </a:tcPr>
                </a:tc>
              </a:tr>
              <a:tr h="0">
                <a:tc>
                  <a:txBody>
                    <a:bodyPr/>
                    <a:lstStyle/>
                    <a:p>
                      <a:pPr indent="0" marL="0">
                        <a:buNone/>
                      </a:pPr>
                      <a:r>
                        <a:rPr lang="en-US" sz="1400" b="1" dirty="0">
                          <a:solidFill>
                            <a:srgbClr val="101D31"/>
                          </a:solidFill>
                          <a:latin typeface="Calibri" pitchFamily="34" charset="0"/>
                          <a:ea typeface="Calibri" pitchFamily="34" charset="-122"/>
                          <a:cs typeface="Calibri" pitchFamily="34" charset="-120"/>
                        </a:rPr>
                        <a:t>Capture support</a:t>
                      </a:r>
                      <a:endParaRPr lang="en-US" sz="1400" dirty="0">
                        <a:latin typeface="Calibri" charset="0"/>
                        <a:ea typeface="Calibri" charset="0"/>
                        <a:cs typeface="Calibri" charset="0"/>
                      </a:endParaRPr>
                    </a:p>
                  </a:txBody>
                  <a:tcPr marL="91440" marR="91440" marT="146304" marB="146304" anchor="ctr">
                    <a:lnL w="6350" cap="flat" cmpd="sng" algn="ctr">
                      <a:solidFill>
                        <a:srgbClr val="D9D3C4"/>
                      </a:solidFill>
                      <a:prstDash val="solid"/>
                      <a:round/>
                      <a:headEnd type="none" w="med" len="med"/>
                      <a:tailEnd type="none" w="med" len="med"/>
                    </a:lnL>
                    <a:lnR w="6350" cap="flat" cmpd="sng" algn="ctr">
                      <a:solidFill>
                        <a:srgbClr val="D9D3C4"/>
                      </a:solidFill>
                      <a:prstDash val="solid"/>
                      <a:round/>
                      <a:headEnd type="none" w="med" len="med"/>
                      <a:tailEnd type="none" w="med" len="med"/>
                    </a:lnR>
                    <a:lnT w="6350" cap="flat" cmpd="sng" algn="ctr">
                      <a:solidFill>
                        <a:srgbClr val="D9D3C4"/>
                      </a:solidFill>
                      <a:prstDash val="solid"/>
                      <a:round/>
                      <a:headEnd type="none" w="med" len="med"/>
                      <a:tailEnd type="none" w="med" len="med"/>
                    </a:lnT>
                    <a:lnB w="6350" cap="flat" cmpd="sng" algn="ctr">
                      <a:solidFill>
                        <a:srgbClr val="D9D3C4"/>
                      </a:solidFill>
                      <a:prstDash val="solid"/>
                      <a:round/>
                      <a:headEnd type="none" w="med" len="med"/>
                      <a:tailEnd type="none" w="med" len="med"/>
                    </a:lnB>
                  </a:tcPr>
                </a:tc>
                <a:tc>
                  <a:txBody>
                    <a:bodyPr/>
                    <a:lstStyle/>
                    <a:p>
                      <a:pPr indent="0" marL="0">
                        <a:buNone/>
                      </a:pPr>
                      <a:r>
                        <a:rPr lang="en-US" sz="1400" dirty="0">
                          <a:solidFill>
                            <a:srgbClr val="2B2A26"/>
                          </a:solidFill>
                          <a:latin typeface="Calibri" pitchFamily="34" charset="0"/>
                          <a:ea typeface="Calibri" pitchFamily="34" charset="-122"/>
                          <a:cs typeface="Calibri" pitchFamily="34" charset="-120"/>
                        </a:rPr>
                        <a:t>Supports the client's capture lead on the baseline, win strategy, and solution framing.</a:t>
                      </a:r>
                      <a:endParaRPr lang="en-US" sz="1400" dirty="0">
                        <a:latin typeface="Calibri" charset="0"/>
                        <a:ea typeface="Calibri" charset="0"/>
                        <a:cs typeface="Calibri" charset="0"/>
                      </a:endParaRPr>
                    </a:p>
                  </a:txBody>
                  <a:tcPr marL="91440" marR="91440" marT="146304" marB="146304" anchor="ctr">
                    <a:lnL w="6350" cap="flat" cmpd="sng" algn="ctr">
                      <a:solidFill>
                        <a:srgbClr val="D9D3C4"/>
                      </a:solidFill>
                      <a:prstDash val="solid"/>
                      <a:round/>
                      <a:headEnd type="none" w="med" len="med"/>
                      <a:tailEnd type="none" w="med" len="med"/>
                    </a:lnL>
                    <a:lnR w="6350" cap="flat" cmpd="sng" algn="ctr">
                      <a:solidFill>
                        <a:srgbClr val="D9D3C4"/>
                      </a:solidFill>
                      <a:prstDash val="solid"/>
                      <a:round/>
                      <a:headEnd type="none" w="med" len="med"/>
                      <a:tailEnd type="none" w="med" len="med"/>
                    </a:lnR>
                    <a:lnT w="6350" cap="flat" cmpd="sng" algn="ctr">
                      <a:solidFill>
                        <a:srgbClr val="D9D3C4"/>
                      </a:solidFill>
                      <a:prstDash val="solid"/>
                      <a:round/>
                      <a:headEnd type="none" w="med" len="med"/>
                      <a:tailEnd type="none" w="med" len="med"/>
                    </a:lnT>
                    <a:lnB w="6350" cap="flat" cmpd="sng" algn="ctr">
                      <a:solidFill>
                        <a:srgbClr val="D9D3C4"/>
                      </a:solidFill>
                      <a:prstDash val="solid"/>
                      <a:round/>
                      <a:headEnd type="none" w="med" len="med"/>
                      <a:tailEnd type="none" w="med" len="med"/>
                    </a:lnB>
                  </a:tcPr>
                </a:tc>
                <a:tc>
                  <a:txBody>
                    <a:bodyPr/>
                    <a:lstStyle/>
                    <a:p>
                      <a:pPr indent="0" marL="0">
                        <a:buNone/>
                      </a:pPr>
                      <a:r>
                        <a:rPr lang="en-US" sz="1400" dirty="0">
                          <a:solidFill>
                            <a:srgbClr val="2B2A26"/>
                          </a:solidFill>
                          <a:latin typeface="Calibri" pitchFamily="34" charset="0"/>
                          <a:ea typeface="Calibri" pitchFamily="34" charset="-122"/>
                          <a:cs typeface="Calibri" pitchFamily="34" charset="-120"/>
                        </a:rPr>
                        <a:t>1 to 3</a:t>
                      </a:r>
                      <a:endParaRPr lang="en-US" sz="1400" dirty="0">
                        <a:latin typeface="Calibri" charset="0"/>
                        <a:ea typeface="Calibri" charset="0"/>
                        <a:cs typeface="Calibri" charset="0"/>
                      </a:endParaRPr>
                    </a:p>
                  </a:txBody>
                  <a:tcPr marL="91440" marR="91440" marT="146304" marB="146304" anchor="ctr">
                    <a:lnL w="6350" cap="flat" cmpd="sng" algn="ctr">
                      <a:solidFill>
                        <a:srgbClr val="D9D3C4"/>
                      </a:solidFill>
                      <a:prstDash val="solid"/>
                      <a:round/>
                      <a:headEnd type="none" w="med" len="med"/>
                      <a:tailEnd type="none" w="med" len="med"/>
                    </a:lnL>
                    <a:lnR w="6350" cap="flat" cmpd="sng" algn="ctr">
                      <a:solidFill>
                        <a:srgbClr val="D9D3C4"/>
                      </a:solidFill>
                      <a:prstDash val="solid"/>
                      <a:round/>
                      <a:headEnd type="none" w="med" len="med"/>
                      <a:tailEnd type="none" w="med" len="med"/>
                    </a:lnR>
                    <a:lnT w="6350" cap="flat" cmpd="sng" algn="ctr">
                      <a:solidFill>
                        <a:srgbClr val="D9D3C4"/>
                      </a:solidFill>
                      <a:prstDash val="solid"/>
                      <a:round/>
                      <a:headEnd type="none" w="med" len="med"/>
                      <a:tailEnd type="none" w="med" len="med"/>
                    </a:lnT>
                    <a:lnB w="6350" cap="flat" cmpd="sng" algn="ctr">
                      <a:solidFill>
                        <a:srgbClr val="D9D3C4"/>
                      </a:solidFill>
                      <a:prstDash val="solid"/>
                      <a:round/>
                      <a:headEnd type="none" w="med" len="med"/>
                      <a:tailEnd type="none" w="med" len="med"/>
                    </a:lnB>
                  </a:tcPr>
                </a:tc>
              </a:tr>
              <a:tr h="0">
                <a:tc>
                  <a:txBody>
                    <a:bodyPr/>
                    <a:lstStyle/>
                    <a:p>
                      <a:pPr indent="0" marL="0">
                        <a:buNone/>
                      </a:pPr>
                      <a:r>
                        <a:rPr lang="en-US" sz="1400" b="1" dirty="0">
                          <a:solidFill>
                            <a:srgbClr val="101D31"/>
                          </a:solidFill>
                          <a:latin typeface="Calibri" pitchFamily="34" charset="0"/>
                          <a:ea typeface="Calibri" pitchFamily="34" charset="-122"/>
                          <a:cs typeface="Calibri" pitchFamily="34" charset="-120"/>
                        </a:rPr>
                        <a:t>Capture lead</a:t>
                      </a:r>
                      <a:endParaRPr lang="en-US" sz="1400" dirty="0">
                        <a:latin typeface="Calibri" charset="0"/>
                        <a:ea typeface="Calibri" charset="0"/>
                        <a:cs typeface="Calibri" charset="0"/>
                      </a:endParaRPr>
                    </a:p>
                  </a:txBody>
                  <a:tcPr marL="91440" marR="91440" marT="146304" marB="146304" anchor="ctr">
                    <a:lnL w="6350" cap="flat" cmpd="sng" algn="ctr">
                      <a:solidFill>
                        <a:srgbClr val="D9D3C4"/>
                      </a:solidFill>
                      <a:prstDash val="solid"/>
                      <a:round/>
                      <a:headEnd type="none" w="med" len="med"/>
                      <a:tailEnd type="none" w="med" len="med"/>
                    </a:lnL>
                    <a:lnR w="6350" cap="flat" cmpd="sng" algn="ctr">
                      <a:solidFill>
                        <a:srgbClr val="D9D3C4"/>
                      </a:solidFill>
                      <a:prstDash val="solid"/>
                      <a:round/>
                      <a:headEnd type="none" w="med" len="med"/>
                      <a:tailEnd type="none" w="med" len="med"/>
                    </a:lnR>
                    <a:lnT w="6350" cap="flat" cmpd="sng" algn="ctr">
                      <a:solidFill>
                        <a:srgbClr val="D9D3C4"/>
                      </a:solidFill>
                      <a:prstDash val="solid"/>
                      <a:round/>
                      <a:headEnd type="none" w="med" len="med"/>
                      <a:tailEnd type="none" w="med" len="med"/>
                    </a:lnT>
                    <a:lnB w="6350" cap="flat" cmpd="sng" algn="ctr">
                      <a:solidFill>
                        <a:srgbClr val="D9D3C4"/>
                      </a:solidFill>
                      <a:prstDash val="solid"/>
                      <a:round/>
                      <a:headEnd type="none" w="med" len="med"/>
                      <a:tailEnd type="none" w="med" len="med"/>
                    </a:lnB>
                  </a:tcPr>
                </a:tc>
                <a:tc>
                  <a:txBody>
                    <a:bodyPr/>
                    <a:lstStyle/>
                    <a:p>
                      <a:pPr indent="0" marL="0">
                        <a:buNone/>
                      </a:pPr>
                      <a:r>
                        <a:rPr lang="en-US" sz="1400" dirty="0">
                          <a:solidFill>
                            <a:srgbClr val="2B2A26"/>
                          </a:solidFill>
                          <a:latin typeface="Calibri" pitchFamily="34" charset="0"/>
                          <a:ea typeface="Calibri" pitchFamily="34" charset="-122"/>
                          <a:cs typeface="Calibri" pitchFamily="34" charset="-120"/>
                        </a:rPr>
                        <a:t>Leads the capture when the client asks for it.</a:t>
                      </a:r>
                      <a:endParaRPr lang="en-US" sz="1400" dirty="0">
                        <a:latin typeface="Calibri" charset="0"/>
                        <a:ea typeface="Calibri" charset="0"/>
                        <a:cs typeface="Calibri" charset="0"/>
                      </a:endParaRPr>
                    </a:p>
                  </a:txBody>
                  <a:tcPr marL="91440" marR="91440" marT="146304" marB="146304" anchor="ctr">
                    <a:lnL w="6350" cap="flat" cmpd="sng" algn="ctr">
                      <a:solidFill>
                        <a:srgbClr val="D9D3C4"/>
                      </a:solidFill>
                      <a:prstDash val="solid"/>
                      <a:round/>
                      <a:headEnd type="none" w="med" len="med"/>
                      <a:tailEnd type="none" w="med" len="med"/>
                    </a:lnL>
                    <a:lnR w="6350" cap="flat" cmpd="sng" algn="ctr">
                      <a:solidFill>
                        <a:srgbClr val="D9D3C4"/>
                      </a:solidFill>
                      <a:prstDash val="solid"/>
                      <a:round/>
                      <a:headEnd type="none" w="med" len="med"/>
                      <a:tailEnd type="none" w="med" len="med"/>
                    </a:lnR>
                    <a:lnT w="6350" cap="flat" cmpd="sng" algn="ctr">
                      <a:solidFill>
                        <a:srgbClr val="D9D3C4"/>
                      </a:solidFill>
                      <a:prstDash val="solid"/>
                      <a:round/>
                      <a:headEnd type="none" w="med" len="med"/>
                      <a:tailEnd type="none" w="med" len="med"/>
                    </a:lnT>
                    <a:lnB w="6350" cap="flat" cmpd="sng" algn="ctr">
                      <a:solidFill>
                        <a:srgbClr val="D9D3C4"/>
                      </a:solidFill>
                      <a:prstDash val="solid"/>
                      <a:round/>
                      <a:headEnd type="none" w="med" len="med"/>
                      <a:tailEnd type="none" w="med" len="med"/>
                    </a:lnB>
                  </a:tcPr>
                </a:tc>
                <a:tc>
                  <a:txBody>
                    <a:bodyPr/>
                    <a:lstStyle/>
                    <a:p>
                      <a:pPr indent="0" marL="0">
                        <a:buNone/>
                      </a:pPr>
                      <a:r>
                        <a:rPr lang="en-US" sz="1400" dirty="0">
                          <a:solidFill>
                            <a:srgbClr val="2B2A26"/>
                          </a:solidFill>
                          <a:latin typeface="Calibri" pitchFamily="34" charset="0"/>
                          <a:ea typeface="Calibri" pitchFamily="34" charset="-122"/>
                          <a:cs typeface="Calibri" pitchFamily="34" charset="-120"/>
                        </a:rPr>
                        <a:t>1 to 3</a:t>
                      </a:r>
                      <a:endParaRPr lang="en-US" sz="1400" dirty="0">
                        <a:latin typeface="Calibri" charset="0"/>
                        <a:ea typeface="Calibri" charset="0"/>
                        <a:cs typeface="Calibri" charset="0"/>
                      </a:endParaRPr>
                    </a:p>
                  </a:txBody>
                  <a:tcPr marL="91440" marR="91440" marT="146304" marB="146304" anchor="ctr">
                    <a:lnL w="6350" cap="flat" cmpd="sng" algn="ctr">
                      <a:solidFill>
                        <a:srgbClr val="D9D3C4"/>
                      </a:solidFill>
                      <a:prstDash val="solid"/>
                      <a:round/>
                      <a:headEnd type="none" w="med" len="med"/>
                      <a:tailEnd type="none" w="med" len="med"/>
                    </a:lnL>
                    <a:lnR w="6350" cap="flat" cmpd="sng" algn="ctr">
                      <a:solidFill>
                        <a:srgbClr val="D9D3C4"/>
                      </a:solidFill>
                      <a:prstDash val="solid"/>
                      <a:round/>
                      <a:headEnd type="none" w="med" len="med"/>
                      <a:tailEnd type="none" w="med" len="med"/>
                    </a:lnR>
                    <a:lnT w="6350" cap="flat" cmpd="sng" algn="ctr">
                      <a:solidFill>
                        <a:srgbClr val="D9D3C4"/>
                      </a:solidFill>
                      <a:prstDash val="solid"/>
                      <a:round/>
                      <a:headEnd type="none" w="med" len="med"/>
                      <a:tailEnd type="none" w="med" len="med"/>
                    </a:lnT>
                    <a:lnB w="6350" cap="flat" cmpd="sng" algn="ctr">
                      <a:solidFill>
                        <a:srgbClr val="D9D3C4"/>
                      </a:solidFill>
                      <a:prstDash val="solid"/>
                      <a:round/>
                      <a:headEnd type="none" w="med" len="med"/>
                      <a:tailEnd type="none" w="med" len="med"/>
                    </a:lnB>
                  </a:tcPr>
                </a:tc>
              </a:tr>
              <a:tr h="0">
                <a:tc>
                  <a:txBody>
                    <a:bodyPr/>
                    <a:lstStyle/>
                    <a:p>
                      <a:pPr indent="0" marL="0">
                        <a:buNone/>
                      </a:pPr>
                      <a:r>
                        <a:rPr lang="en-US" sz="1400" b="1" dirty="0">
                          <a:solidFill>
                            <a:srgbClr val="101D31"/>
                          </a:solidFill>
                          <a:latin typeface="Calibri" pitchFamily="34" charset="0"/>
                          <a:ea typeface="Calibri" pitchFamily="34" charset="-122"/>
                          <a:cs typeface="Calibri" pitchFamily="34" charset="-120"/>
                        </a:rPr>
                        <a:t>Color team reviewer</a:t>
                      </a:r>
                      <a:endParaRPr lang="en-US" sz="1400" dirty="0">
                        <a:latin typeface="Calibri" charset="0"/>
                        <a:ea typeface="Calibri" charset="0"/>
                        <a:cs typeface="Calibri" charset="0"/>
                      </a:endParaRPr>
                    </a:p>
                  </a:txBody>
                  <a:tcPr marL="91440" marR="91440" marT="146304" marB="146304" anchor="ctr">
                    <a:lnL w="6350" cap="flat" cmpd="sng" algn="ctr">
                      <a:solidFill>
                        <a:srgbClr val="D9D3C4"/>
                      </a:solidFill>
                      <a:prstDash val="solid"/>
                      <a:round/>
                      <a:headEnd type="none" w="med" len="med"/>
                      <a:tailEnd type="none" w="med" len="med"/>
                    </a:lnL>
                    <a:lnR w="6350" cap="flat" cmpd="sng" algn="ctr">
                      <a:solidFill>
                        <a:srgbClr val="D9D3C4"/>
                      </a:solidFill>
                      <a:prstDash val="solid"/>
                      <a:round/>
                      <a:headEnd type="none" w="med" len="med"/>
                      <a:tailEnd type="none" w="med" len="med"/>
                    </a:lnR>
                    <a:lnT w="6350" cap="flat" cmpd="sng" algn="ctr">
                      <a:solidFill>
                        <a:srgbClr val="D9D3C4"/>
                      </a:solidFill>
                      <a:prstDash val="solid"/>
                      <a:round/>
                      <a:headEnd type="none" w="med" len="med"/>
                      <a:tailEnd type="none" w="med" len="med"/>
                    </a:lnT>
                    <a:lnB w="6350" cap="flat" cmpd="sng" algn="ctr">
                      <a:solidFill>
                        <a:srgbClr val="D9D3C4"/>
                      </a:solidFill>
                      <a:prstDash val="solid"/>
                      <a:round/>
                      <a:headEnd type="none" w="med" len="med"/>
                      <a:tailEnd type="none" w="med" len="med"/>
                    </a:lnB>
                  </a:tcPr>
                </a:tc>
                <a:tc>
                  <a:txBody>
                    <a:bodyPr/>
                    <a:lstStyle/>
                    <a:p>
                      <a:pPr indent="0" marL="0">
                        <a:buNone/>
                      </a:pPr>
                      <a:r>
                        <a:rPr lang="en-US" sz="1400" dirty="0">
                          <a:solidFill>
                            <a:srgbClr val="2B2A26"/>
                          </a:solidFill>
                          <a:latin typeface="Calibri" pitchFamily="34" charset="0"/>
                          <a:ea typeface="Calibri" pitchFamily="34" charset="-122"/>
                          <a:cs typeface="Calibri" pitchFamily="34" charset="-120"/>
                        </a:rPr>
                        <a:t>Reviews a draft at Pink, Red, or Gold.</a:t>
                      </a:r>
                      <a:endParaRPr lang="en-US" sz="1400" dirty="0">
                        <a:latin typeface="Calibri" charset="0"/>
                        <a:ea typeface="Calibri" charset="0"/>
                        <a:cs typeface="Calibri" charset="0"/>
                      </a:endParaRPr>
                    </a:p>
                  </a:txBody>
                  <a:tcPr marL="91440" marR="91440" marT="146304" marB="146304" anchor="ctr">
                    <a:lnL w="6350" cap="flat" cmpd="sng" algn="ctr">
                      <a:solidFill>
                        <a:srgbClr val="D9D3C4"/>
                      </a:solidFill>
                      <a:prstDash val="solid"/>
                      <a:round/>
                      <a:headEnd type="none" w="med" len="med"/>
                      <a:tailEnd type="none" w="med" len="med"/>
                    </a:lnL>
                    <a:lnR w="6350" cap="flat" cmpd="sng" algn="ctr">
                      <a:solidFill>
                        <a:srgbClr val="D9D3C4"/>
                      </a:solidFill>
                      <a:prstDash val="solid"/>
                      <a:round/>
                      <a:headEnd type="none" w="med" len="med"/>
                      <a:tailEnd type="none" w="med" len="med"/>
                    </a:lnR>
                    <a:lnT w="6350" cap="flat" cmpd="sng" algn="ctr">
                      <a:solidFill>
                        <a:srgbClr val="D9D3C4"/>
                      </a:solidFill>
                      <a:prstDash val="solid"/>
                      <a:round/>
                      <a:headEnd type="none" w="med" len="med"/>
                      <a:tailEnd type="none" w="med" len="med"/>
                    </a:lnT>
                    <a:lnB w="6350" cap="flat" cmpd="sng" algn="ctr">
                      <a:solidFill>
                        <a:srgbClr val="D9D3C4"/>
                      </a:solidFill>
                      <a:prstDash val="solid"/>
                      <a:round/>
                      <a:headEnd type="none" w="med" len="med"/>
                      <a:tailEnd type="none" w="med" len="med"/>
                    </a:lnB>
                  </a:tcPr>
                </a:tc>
                <a:tc>
                  <a:txBody>
                    <a:bodyPr/>
                    <a:lstStyle/>
                    <a:p>
                      <a:pPr indent="0" marL="0">
                        <a:buNone/>
                      </a:pPr>
                      <a:r>
                        <a:rPr lang="en-US" sz="1400" dirty="0">
                          <a:solidFill>
                            <a:srgbClr val="2B2A26"/>
                          </a:solidFill>
                          <a:latin typeface="Calibri" pitchFamily="34" charset="0"/>
                          <a:ea typeface="Calibri" pitchFamily="34" charset="-122"/>
                          <a:cs typeface="Calibri" pitchFamily="34" charset="-120"/>
                        </a:rPr>
                        <a:t>6</a:t>
                      </a:r>
                      <a:endParaRPr lang="en-US" sz="1400" dirty="0">
                        <a:latin typeface="Calibri" charset="0"/>
                        <a:ea typeface="Calibri" charset="0"/>
                        <a:cs typeface="Calibri" charset="0"/>
                      </a:endParaRPr>
                    </a:p>
                  </a:txBody>
                  <a:tcPr marL="91440" marR="91440" marT="146304" marB="146304" anchor="ctr">
                    <a:lnL w="6350" cap="flat" cmpd="sng" algn="ctr">
                      <a:solidFill>
                        <a:srgbClr val="D9D3C4"/>
                      </a:solidFill>
                      <a:prstDash val="solid"/>
                      <a:round/>
                      <a:headEnd type="none" w="med" len="med"/>
                      <a:tailEnd type="none" w="med" len="med"/>
                    </a:lnL>
                    <a:lnR w="6350" cap="flat" cmpd="sng" algn="ctr">
                      <a:solidFill>
                        <a:srgbClr val="D9D3C4"/>
                      </a:solidFill>
                      <a:prstDash val="solid"/>
                      <a:round/>
                      <a:headEnd type="none" w="med" len="med"/>
                      <a:tailEnd type="none" w="med" len="med"/>
                    </a:lnR>
                    <a:lnT w="6350" cap="flat" cmpd="sng" algn="ctr">
                      <a:solidFill>
                        <a:srgbClr val="D9D3C4"/>
                      </a:solidFill>
                      <a:prstDash val="solid"/>
                      <a:round/>
                      <a:headEnd type="none" w="med" len="med"/>
                      <a:tailEnd type="none" w="med" len="med"/>
                    </a:lnT>
                    <a:lnB w="6350" cap="flat" cmpd="sng" algn="ctr">
                      <a:solidFill>
                        <a:srgbClr val="D9D3C4"/>
                      </a:solidFill>
                      <a:prstDash val="solid"/>
                      <a:round/>
                      <a:headEnd type="none" w="med" len="med"/>
                      <a:tailEnd type="none" w="med" len="med"/>
                    </a:lnB>
                  </a:tcPr>
                </a:tc>
              </a:tr>
            </a:tbl>
          </a:graphicData>
        </a:graphic>
      </p:graphicFrame>
      <p:sp>
        <p:nvSpPr>
          <p:cNvPr id="8" name="Shape 5"/>
          <p:cNvSpPr/>
          <p:nvPr/>
        </p:nvSpPr>
        <p:spPr>
          <a:xfrm>
            <a:off x="7863840" y="1737360"/>
            <a:ext cx="3776472" cy="4389120"/>
          </a:xfrm>
          <a:prstGeom prst="roundRect">
            <a:avLst>
              <a:gd name="adj" fmla="val 1937"/>
            </a:avLst>
          </a:prstGeom>
          <a:solidFill>
            <a:srgbClr val="101D31"/>
          </a:solidFill>
          <a:ln w="12700">
            <a:solidFill>
              <a:srgbClr val="101D31"/>
            </a:solidFill>
            <a:prstDash val="solid"/>
          </a:ln>
        </p:spPr>
      </p:sp>
      <p:sp>
        <p:nvSpPr>
          <p:cNvPr id="9" name="Text 6"/>
          <p:cNvSpPr txBox="1"/>
          <p:nvPr/>
        </p:nvSpPr>
        <p:spPr>
          <a:xfrm>
            <a:off x="8183880" y="2011680"/>
            <a:ext cx="3136392" cy="228600"/>
          </a:xfrm>
          <a:prstGeom prst="rect">
            <a:avLst/>
          </a:prstGeom>
          <a:noFill/>
          <a:ln/>
        </p:spPr>
        <p:txBody>
          <a:bodyPr wrap="square" lIns="0" tIns="0" rIns="0" bIns="0" rtlCol="0" anchor="ctr"/>
          <a:lstStyle/>
          <a:p>
            <a:pPr indent="0" marL="0">
              <a:buNone/>
            </a:pPr>
            <a:r>
              <a:rPr lang="en-US" sz="1000" b="1" spc="200" kern="0" dirty="0">
                <a:solidFill>
                  <a:srgbClr val="C08A34"/>
                </a:solidFill>
                <a:latin typeface="Calibri" pitchFamily="34" charset="0"/>
                <a:ea typeface="Calibri" pitchFamily="34" charset="-122"/>
                <a:cs typeface="Calibri" pitchFamily="34" charset="-120"/>
              </a:rPr>
              <a:t>WHAT THE CLIENT TEAM CONTRIBUTES</a:t>
            </a:r>
            <a:endParaRPr lang="en-US" sz="1000" dirty="0"/>
          </a:p>
        </p:txBody>
      </p:sp>
      <p:sp>
        <p:nvSpPr>
          <p:cNvPr id="10" name="Text 7"/>
          <p:cNvSpPr txBox="1"/>
          <p:nvPr/>
        </p:nvSpPr>
        <p:spPr>
          <a:xfrm>
            <a:off x="8183880" y="2377440"/>
            <a:ext cx="3136392" cy="1737360"/>
          </a:xfrm>
          <a:prstGeom prst="rect">
            <a:avLst/>
          </a:prstGeom>
          <a:noFill/>
          <a:ln/>
        </p:spPr>
        <p:txBody>
          <a:bodyPr wrap="square" lIns="0" tIns="0" rIns="0" bIns="0" rtlCol="0" anchor="t"/>
          <a:lstStyle/>
          <a:p>
            <a:pPr indent="0" marL="0">
              <a:buNone/>
            </a:pPr>
            <a:r>
              <a:rPr lang="en-US" sz="1500" dirty="0">
                <a:solidFill>
                  <a:srgbClr val="F4F1EA"/>
                </a:solidFill>
                <a:latin typeface="Calibri" pitchFamily="34" charset="0"/>
                <a:ea typeface="Calibri" pitchFamily="34" charset="-122"/>
                <a:cs typeface="Calibri" pitchFamily="34" charset="-120"/>
              </a:rPr>
              <a:t>Client roles vary by company and by pursuit. At a minimum, the client makes the decisions and supplies the subject matter experts and the knowledge only the client holds.</a:t>
            </a:r>
            <a:endParaRPr lang="en-US" sz="1500" dirty="0"/>
          </a:p>
        </p:txBody>
      </p:sp>
      <p:sp>
        <p:nvSpPr>
          <p:cNvPr id="11" name="Text 8"/>
          <p:cNvSpPr txBox="1"/>
          <p:nvPr/>
        </p:nvSpPr>
        <p:spPr>
          <a:xfrm>
            <a:off x="8183880" y="4251960"/>
            <a:ext cx="3136392" cy="1554480"/>
          </a:xfrm>
          <a:prstGeom prst="rect">
            <a:avLst/>
          </a:prstGeom>
          <a:noFill/>
          <a:ln/>
        </p:spPr>
        <p:txBody>
          <a:bodyPr wrap="square" lIns="0" tIns="0" rIns="0" bIns="0" rtlCol="0" anchor="t"/>
          <a:lstStyle/>
          <a:p>
            <a:pPr indent="0" marL="0">
              <a:buNone/>
            </a:pPr>
            <a:r>
              <a:rPr lang="en-US" sz="1350" dirty="0">
                <a:solidFill>
                  <a:srgbClr val="D8D3C6"/>
                </a:solidFill>
                <a:latin typeface="Calibri" pitchFamily="34" charset="0"/>
                <a:ea typeface="Calibri" pitchFamily="34" charset="-122"/>
                <a:cs typeface="Calibri" pitchFamily="34" charset="-120"/>
              </a:rPr>
              <a:t>Experts react to a structured draft and correct it, which takes less of their time than writing from a blank page.</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4F1EA"/>
        </a:solidFill>
      </p:bgPr>
    </p:bg>
    <p:spTree>
      <p:nvGrpSpPr>
        <p:cNvPr id="1" name=""/>
        <p:cNvGrpSpPr/>
        <p:nvPr/>
      </p:nvGrpSpPr>
      <p:grpSpPr>
        <a:xfrm>
          <a:off x="0" y="0"/>
          <a:ext cx="0" cy="0"/>
          <a:chOff x="0" y="0"/>
          <a:chExt cx="0" cy="0"/>
        </a:xfrm>
      </p:grpSpPr>
      <p:sp>
        <p:nvSpPr>
          <p:cNvPr id="2" name="Text 0"/>
          <p:cNvSpPr txBox="1"/>
          <p:nvPr/>
        </p:nvSpPr>
        <p:spPr>
          <a:xfrm>
            <a:off x="548640" y="6355080"/>
            <a:ext cx="5486400" cy="274320"/>
          </a:xfrm>
          <a:prstGeom prst="rect">
            <a:avLst/>
          </a:prstGeom>
          <a:noFill/>
          <a:ln/>
        </p:spPr>
        <p:txBody>
          <a:bodyPr wrap="square" lIns="0" tIns="0" rIns="0" bIns="0" rtlCol="0" anchor="ctr"/>
          <a:lstStyle/>
          <a:p>
            <a:pPr indent="0" marL="0">
              <a:buNone/>
            </a:pPr>
            <a:r>
              <a:rPr lang="en-US" sz="1000" dirty="0">
                <a:solidFill>
                  <a:srgbClr val="6B6557"/>
                </a:solidFill>
                <a:latin typeface="Calibri" pitchFamily="34" charset="0"/>
                <a:ea typeface="Calibri" pitchFamily="34" charset="-122"/>
                <a:cs typeface="Calibri" pitchFamily="34" charset="-120"/>
              </a:rPr>
              <a:t>DANEL Business Development Services, LLC</a:t>
            </a:r>
            <a:endParaRPr lang="en-US" sz="1000" dirty="0"/>
          </a:p>
        </p:txBody>
      </p:sp>
      <p:sp>
        <p:nvSpPr>
          <p:cNvPr id="3" name="Text 1"/>
          <p:cNvSpPr txBox="1"/>
          <p:nvPr/>
        </p:nvSpPr>
        <p:spPr>
          <a:xfrm>
            <a:off x="10725912" y="6355080"/>
            <a:ext cx="914400" cy="274320"/>
          </a:xfrm>
          <a:prstGeom prst="rect">
            <a:avLst/>
          </a:prstGeom>
          <a:noFill/>
          <a:ln/>
        </p:spPr>
        <p:txBody>
          <a:bodyPr wrap="square" lIns="0" tIns="0" rIns="0" bIns="0" rtlCol="0" anchor="ctr"/>
          <a:lstStyle/>
          <a:p>
            <a:pPr algn="r" indent="0" marL="0">
              <a:buNone/>
            </a:pPr>
            <a:r>
              <a:rPr lang="en-US" sz="1000" dirty="0">
                <a:solidFill>
                  <a:srgbClr val="6B6557"/>
                </a:solidFill>
                <a:latin typeface="Calibri" pitchFamily="34" charset="0"/>
                <a:ea typeface="Calibri" pitchFamily="34" charset="-122"/>
                <a:cs typeface="Calibri" pitchFamily="34" charset="-120"/>
              </a:rPr>
              <a:t>10</a:t>
            </a:r>
            <a:endParaRPr lang="en-US" sz="1000" dirty="0"/>
          </a:p>
        </p:txBody>
      </p:sp>
      <p:sp>
        <p:nvSpPr>
          <p:cNvPr id="4" name="Text 2"/>
          <p:cNvSpPr txBox="1"/>
          <p:nvPr/>
        </p:nvSpPr>
        <p:spPr>
          <a:xfrm>
            <a:off x="548640" y="411480"/>
            <a:ext cx="8229600" cy="274320"/>
          </a:xfrm>
          <a:prstGeom prst="rect">
            <a:avLst/>
          </a:prstGeom>
          <a:noFill/>
          <a:ln/>
        </p:spPr>
        <p:txBody>
          <a:bodyPr wrap="square" lIns="0" tIns="0" rIns="0" bIns="0" rtlCol="0" anchor="ctr"/>
          <a:lstStyle/>
          <a:p>
            <a:pPr indent="0" marL="0">
              <a:buNone/>
            </a:pPr>
            <a:r>
              <a:rPr lang="en-US" sz="1200" b="1" spc="300" kern="0" dirty="0">
                <a:solidFill>
                  <a:srgbClr val="8A5F1C"/>
                </a:solidFill>
                <a:latin typeface="Calibri" pitchFamily="34" charset="0"/>
                <a:ea typeface="Calibri" pitchFamily="34" charset="-122"/>
                <a:cs typeface="Calibri" pitchFamily="34" charset="-120"/>
              </a:rPr>
              <a:t>GUARDRAILS</a:t>
            </a:r>
            <a:endParaRPr lang="en-US" sz="1200" dirty="0"/>
          </a:p>
        </p:txBody>
      </p:sp>
      <p:sp>
        <p:nvSpPr>
          <p:cNvPr id="5" name="Text 3"/>
          <p:cNvSpPr txBox="1"/>
          <p:nvPr/>
        </p:nvSpPr>
        <p:spPr>
          <a:xfrm>
            <a:off x="548640" y="731520"/>
            <a:ext cx="11091672" cy="822960"/>
          </a:xfrm>
          <a:prstGeom prst="rect">
            <a:avLst/>
          </a:prstGeom>
          <a:noFill/>
          <a:ln/>
        </p:spPr>
        <p:txBody>
          <a:bodyPr wrap="square" lIns="0" tIns="0" rIns="0" bIns="0" rtlCol="0" anchor="t"/>
          <a:lstStyle/>
          <a:p>
            <a:pPr indent="0" marL="0">
              <a:buNone/>
            </a:pPr>
            <a:r>
              <a:rPr lang="en-US" sz="3200" b="1" dirty="0">
                <a:solidFill>
                  <a:srgbClr val="101D31"/>
                </a:solidFill>
                <a:latin typeface="Cambria" pitchFamily="34" charset="0"/>
                <a:ea typeface="Cambria" pitchFamily="34" charset="-122"/>
                <a:cs typeface="Cambria" pitchFamily="34" charset="-120"/>
              </a:rPr>
              <a:t>A person verifies every fact before it leaves the team.</a:t>
            </a:r>
            <a:endParaRPr lang="en-US" sz="3200" dirty="0"/>
          </a:p>
        </p:txBody>
      </p:sp>
      <p:sp>
        <p:nvSpPr>
          <p:cNvPr id="6" name="Shape 4"/>
          <p:cNvSpPr/>
          <p:nvPr/>
        </p:nvSpPr>
        <p:spPr>
          <a:xfrm>
            <a:off x="548640" y="1783080"/>
            <a:ext cx="731520" cy="731520"/>
          </a:xfrm>
          <a:prstGeom prst="ellipse">
            <a:avLst/>
          </a:prstGeom>
          <a:solidFill>
            <a:srgbClr val="101D31"/>
          </a:solidFill>
          <a:ln w="12700">
            <a:solidFill>
              <a:srgbClr val="101D31"/>
            </a:solidFill>
            <a:prstDash val="solid"/>
          </a:ln>
        </p:spPr>
      </p:sp>
      <p:pic>
        <p:nvPicPr>
          <p:cNvPr id="7" name="Image 0" descr="preencoded.png">    </p:cNvPr>
          <p:cNvPicPr>
            <a:picLocks noChangeAspect="1"/>
          </p:cNvPicPr>
          <p:nvPr/>
        </p:nvPicPr>
        <p:blipFill>
          <a:blip r:embed="rId1"/>
          <a:stretch>
            <a:fillRect/>
          </a:stretch>
        </p:blipFill>
        <p:spPr>
          <a:xfrm>
            <a:off x="731520" y="1965960"/>
            <a:ext cx="365760" cy="365760"/>
          </a:xfrm>
          <a:prstGeom prst="rect">
            <a:avLst/>
          </a:prstGeom>
        </p:spPr>
      </p:pic>
      <p:sp>
        <p:nvSpPr>
          <p:cNvPr id="8" name="Text 5"/>
          <p:cNvSpPr txBox="1"/>
          <p:nvPr/>
        </p:nvSpPr>
        <p:spPr>
          <a:xfrm>
            <a:off x="1554480" y="1828800"/>
            <a:ext cx="2926080" cy="640080"/>
          </a:xfrm>
          <a:prstGeom prst="rect">
            <a:avLst/>
          </a:prstGeom>
          <a:noFill/>
          <a:ln/>
        </p:spPr>
        <p:txBody>
          <a:bodyPr wrap="square" lIns="0" tIns="0" rIns="0" bIns="0" rtlCol="0" anchor="ctr"/>
          <a:lstStyle/>
          <a:p>
            <a:pPr indent="0" marL="0">
              <a:buNone/>
            </a:pPr>
            <a:r>
              <a:rPr lang="en-US" sz="1800" b="1" dirty="0">
                <a:solidFill>
                  <a:srgbClr val="101D31"/>
                </a:solidFill>
                <a:latin typeface="Cambria" pitchFamily="34" charset="0"/>
                <a:ea typeface="Cambria" pitchFamily="34" charset="-122"/>
                <a:cs typeface="Cambria" pitchFamily="34" charset="-120"/>
              </a:rPr>
              <a:t>Human final review</a:t>
            </a:r>
            <a:endParaRPr lang="en-US" sz="1800" dirty="0"/>
          </a:p>
        </p:txBody>
      </p:sp>
      <p:sp>
        <p:nvSpPr>
          <p:cNvPr id="9" name="Text 6"/>
          <p:cNvSpPr txBox="1"/>
          <p:nvPr/>
        </p:nvSpPr>
        <p:spPr>
          <a:xfrm>
            <a:off x="4572000" y="1801368"/>
            <a:ext cx="7068312" cy="868680"/>
          </a:xfrm>
          <a:prstGeom prst="rect">
            <a:avLst/>
          </a:prstGeom>
          <a:noFill/>
          <a:ln/>
        </p:spPr>
        <p:txBody>
          <a:bodyPr wrap="square" lIns="0" tIns="0" rIns="0" bIns="0" rtlCol="0" anchor="ctr"/>
          <a:lstStyle/>
          <a:p>
            <a:pPr indent="0" marL="0">
              <a:buNone/>
            </a:pPr>
            <a:r>
              <a:rPr lang="en-US" sz="1400" dirty="0">
                <a:solidFill>
                  <a:srgbClr val="2B2A26"/>
                </a:solidFill>
                <a:latin typeface="Calibri" pitchFamily="34" charset="0"/>
                <a:ea typeface="Calibri" pitchFamily="34" charset="-122"/>
                <a:cs typeface="Calibri" pitchFamily="34" charset="-120"/>
              </a:rPr>
              <a:t>A person verifies facts, compliance, and final language before anything leaves the team. On proposals DANEL leads, Tov performs that review.</a:t>
            </a:r>
            <a:endParaRPr lang="en-US" sz="1400" dirty="0"/>
          </a:p>
        </p:txBody>
      </p:sp>
      <p:sp>
        <p:nvSpPr>
          <p:cNvPr id="10" name="Shape 7"/>
          <p:cNvSpPr/>
          <p:nvPr/>
        </p:nvSpPr>
        <p:spPr>
          <a:xfrm>
            <a:off x="548640" y="2880360"/>
            <a:ext cx="731520" cy="731520"/>
          </a:xfrm>
          <a:prstGeom prst="ellipse">
            <a:avLst/>
          </a:prstGeom>
          <a:solidFill>
            <a:srgbClr val="101D31"/>
          </a:solidFill>
          <a:ln w="12700">
            <a:solidFill>
              <a:srgbClr val="101D31"/>
            </a:solidFill>
            <a:prstDash val="solid"/>
          </a:ln>
        </p:spPr>
      </p:sp>
      <p:pic>
        <p:nvPicPr>
          <p:cNvPr id="11" name="Image 1" descr="preencoded.png">    </p:cNvPr>
          <p:cNvPicPr>
            <a:picLocks noChangeAspect="1"/>
          </p:cNvPicPr>
          <p:nvPr/>
        </p:nvPicPr>
        <p:blipFill>
          <a:blip r:embed="rId2"/>
          <a:stretch>
            <a:fillRect/>
          </a:stretch>
        </p:blipFill>
        <p:spPr>
          <a:xfrm>
            <a:off x="731520" y="3063240"/>
            <a:ext cx="365760" cy="365760"/>
          </a:xfrm>
          <a:prstGeom prst="rect">
            <a:avLst/>
          </a:prstGeom>
        </p:spPr>
      </p:pic>
      <p:sp>
        <p:nvSpPr>
          <p:cNvPr id="12" name="Text 8"/>
          <p:cNvSpPr txBox="1"/>
          <p:nvPr/>
        </p:nvSpPr>
        <p:spPr>
          <a:xfrm>
            <a:off x="1554480" y="2926080"/>
            <a:ext cx="2926080" cy="640080"/>
          </a:xfrm>
          <a:prstGeom prst="rect">
            <a:avLst/>
          </a:prstGeom>
          <a:noFill/>
          <a:ln/>
        </p:spPr>
        <p:txBody>
          <a:bodyPr wrap="square" lIns="0" tIns="0" rIns="0" bIns="0" rtlCol="0" anchor="ctr"/>
          <a:lstStyle/>
          <a:p>
            <a:pPr indent="0" marL="0">
              <a:buNone/>
            </a:pPr>
            <a:r>
              <a:rPr lang="en-US" sz="1800" b="1" dirty="0">
                <a:solidFill>
                  <a:srgbClr val="101D31"/>
                </a:solidFill>
                <a:latin typeface="Cambria" pitchFamily="34" charset="0"/>
                <a:ea typeface="Cambria" pitchFamily="34" charset="-122"/>
                <a:cs typeface="Cambria" pitchFamily="34" charset="-120"/>
              </a:rPr>
              <a:t>Source traceability</a:t>
            </a:r>
            <a:endParaRPr lang="en-US" sz="1800" dirty="0"/>
          </a:p>
        </p:txBody>
      </p:sp>
      <p:sp>
        <p:nvSpPr>
          <p:cNvPr id="13" name="Text 9"/>
          <p:cNvSpPr txBox="1"/>
          <p:nvPr/>
        </p:nvSpPr>
        <p:spPr>
          <a:xfrm>
            <a:off x="4572000" y="2898648"/>
            <a:ext cx="7068312" cy="868680"/>
          </a:xfrm>
          <a:prstGeom prst="rect">
            <a:avLst/>
          </a:prstGeom>
          <a:noFill/>
          <a:ln/>
        </p:spPr>
        <p:txBody>
          <a:bodyPr wrap="square" lIns="0" tIns="0" rIns="0" bIns="0" rtlCol="0" anchor="ctr"/>
          <a:lstStyle/>
          <a:p>
            <a:pPr indent="0" marL="0">
              <a:buNone/>
            </a:pPr>
            <a:r>
              <a:rPr lang="en-US" sz="1400" dirty="0">
                <a:solidFill>
                  <a:srgbClr val="2B2A26"/>
                </a:solidFill>
                <a:latin typeface="Calibri" pitchFamily="34" charset="0"/>
                <a:ea typeface="Calibri" pitchFamily="34" charset="-122"/>
                <a:cs typeface="Calibri" pitchFamily="34" charset="-120"/>
              </a:rPr>
              <a:t>Each requirement traces to a solicitation paragraph. Each factual claim traces to a source the client has confirmed. Anything inferred is labeled as an inference or removed.</a:t>
            </a:r>
            <a:endParaRPr lang="en-US" sz="1400" dirty="0"/>
          </a:p>
        </p:txBody>
      </p:sp>
      <p:sp>
        <p:nvSpPr>
          <p:cNvPr id="14" name="Shape 10"/>
          <p:cNvSpPr/>
          <p:nvPr/>
        </p:nvSpPr>
        <p:spPr>
          <a:xfrm>
            <a:off x="548640" y="3977640"/>
            <a:ext cx="731520" cy="731520"/>
          </a:xfrm>
          <a:prstGeom prst="ellipse">
            <a:avLst/>
          </a:prstGeom>
          <a:solidFill>
            <a:srgbClr val="101D31"/>
          </a:solidFill>
          <a:ln w="12700">
            <a:solidFill>
              <a:srgbClr val="101D31"/>
            </a:solidFill>
            <a:prstDash val="solid"/>
          </a:ln>
        </p:spPr>
      </p:sp>
      <p:pic>
        <p:nvPicPr>
          <p:cNvPr id="15" name="Image 2" descr="preencoded.png">    </p:cNvPr>
          <p:cNvPicPr>
            <a:picLocks noChangeAspect="1"/>
          </p:cNvPicPr>
          <p:nvPr/>
        </p:nvPicPr>
        <p:blipFill>
          <a:blip r:embed="rId3"/>
          <a:stretch>
            <a:fillRect/>
          </a:stretch>
        </p:blipFill>
        <p:spPr>
          <a:xfrm>
            <a:off x="731520" y="4160520"/>
            <a:ext cx="365760" cy="365760"/>
          </a:xfrm>
          <a:prstGeom prst="rect">
            <a:avLst/>
          </a:prstGeom>
        </p:spPr>
      </p:pic>
      <p:sp>
        <p:nvSpPr>
          <p:cNvPr id="16" name="Text 11"/>
          <p:cNvSpPr txBox="1"/>
          <p:nvPr/>
        </p:nvSpPr>
        <p:spPr>
          <a:xfrm>
            <a:off x="1554480" y="4023360"/>
            <a:ext cx="2926080" cy="640080"/>
          </a:xfrm>
          <a:prstGeom prst="rect">
            <a:avLst/>
          </a:prstGeom>
          <a:noFill/>
          <a:ln/>
        </p:spPr>
        <p:txBody>
          <a:bodyPr wrap="square" lIns="0" tIns="0" rIns="0" bIns="0" rtlCol="0" anchor="ctr"/>
          <a:lstStyle/>
          <a:p>
            <a:pPr indent="0" marL="0">
              <a:buNone/>
            </a:pPr>
            <a:r>
              <a:rPr lang="en-US" sz="1800" b="1" dirty="0">
                <a:solidFill>
                  <a:srgbClr val="101D31"/>
                </a:solidFill>
                <a:latin typeface="Cambria" pitchFamily="34" charset="0"/>
                <a:ea typeface="Cambria" pitchFamily="34" charset="-122"/>
                <a:cs typeface="Cambria" pitchFamily="34" charset="-120"/>
              </a:rPr>
              <a:t>Client data rules</a:t>
            </a:r>
            <a:endParaRPr lang="en-US" sz="1800" dirty="0"/>
          </a:p>
        </p:txBody>
      </p:sp>
      <p:sp>
        <p:nvSpPr>
          <p:cNvPr id="17" name="Text 12"/>
          <p:cNvSpPr txBox="1"/>
          <p:nvPr/>
        </p:nvSpPr>
        <p:spPr>
          <a:xfrm>
            <a:off x="4572000" y="3995928"/>
            <a:ext cx="7068312" cy="868680"/>
          </a:xfrm>
          <a:prstGeom prst="rect">
            <a:avLst/>
          </a:prstGeom>
          <a:noFill/>
          <a:ln/>
        </p:spPr>
        <p:txBody>
          <a:bodyPr wrap="square" lIns="0" tIns="0" rIns="0" bIns="0" rtlCol="0" anchor="ctr"/>
          <a:lstStyle/>
          <a:p>
            <a:pPr indent="0" marL="0">
              <a:buNone/>
            </a:pPr>
            <a:r>
              <a:rPr lang="en-US" sz="1400" dirty="0">
                <a:solidFill>
                  <a:srgbClr val="2B2A26"/>
                </a:solidFill>
                <a:latin typeface="Calibri" pitchFamily="34" charset="0"/>
                <a:ea typeface="Calibri" pitchFamily="34" charset="-122"/>
                <a:cs typeface="Calibri" pitchFamily="34" charset="-120"/>
              </a:rPr>
              <a:t>The client's approved tools and data-handling rules set the boundaries. Controlled or proprietary material stays inside the environments the client authorizes.</a:t>
            </a:r>
            <a:endParaRPr lang="en-US" sz="1400" dirty="0"/>
          </a:p>
        </p:txBody>
      </p:sp>
      <p:sp>
        <p:nvSpPr>
          <p:cNvPr id="18" name="Shape 13"/>
          <p:cNvSpPr/>
          <p:nvPr/>
        </p:nvSpPr>
        <p:spPr>
          <a:xfrm>
            <a:off x="548640" y="5074920"/>
            <a:ext cx="731520" cy="731520"/>
          </a:xfrm>
          <a:prstGeom prst="ellipse">
            <a:avLst/>
          </a:prstGeom>
          <a:solidFill>
            <a:srgbClr val="101D31"/>
          </a:solidFill>
          <a:ln w="12700">
            <a:solidFill>
              <a:srgbClr val="101D31"/>
            </a:solidFill>
            <a:prstDash val="solid"/>
          </a:ln>
        </p:spPr>
      </p:sp>
      <p:pic>
        <p:nvPicPr>
          <p:cNvPr id="19" name="Image 3" descr="preencoded.png">    </p:cNvPr>
          <p:cNvPicPr>
            <a:picLocks noChangeAspect="1"/>
          </p:cNvPicPr>
          <p:nvPr/>
        </p:nvPicPr>
        <p:blipFill>
          <a:blip r:embed="rId4"/>
          <a:stretch>
            <a:fillRect/>
          </a:stretch>
        </p:blipFill>
        <p:spPr>
          <a:xfrm>
            <a:off x="731520" y="5257800"/>
            <a:ext cx="365760" cy="365760"/>
          </a:xfrm>
          <a:prstGeom prst="rect">
            <a:avLst/>
          </a:prstGeom>
        </p:spPr>
      </p:pic>
      <p:sp>
        <p:nvSpPr>
          <p:cNvPr id="20" name="Text 14"/>
          <p:cNvSpPr txBox="1"/>
          <p:nvPr/>
        </p:nvSpPr>
        <p:spPr>
          <a:xfrm>
            <a:off x="1554480" y="5120640"/>
            <a:ext cx="2926080" cy="640080"/>
          </a:xfrm>
          <a:prstGeom prst="rect">
            <a:avLst/>
          </a:prstGeom>
          <a:noFill/>
          <a:ln/>
        </p:spPr>
        <p:txBody>
          <a:bodyPr wrap="square" lIns="0" tIns="0" rIns="0" bIns="0" rtlCol="0" anchor="ctr"/>
          <a:lstStyle/>
          <a:p>
            <a:pPr indent="0" marL="0">
              <a:buNone/>
            </a:pPr>
            <a:r>
              <a:rPr lang="en-US" sz="1800" b="1" dirty="0">
                <a:solidFill>
                  <a:srgbClr val="101D31"/>
                </a:solidFill>
                <a:latin typeface="Cambria" pitchFamily="34" charset="0"/>
                <a:ea typeface="Cambria" pitchFamily="34" charset="-122"/>
                <a:cs typeface="Cambria" pitchFamily="34" charset="-120"/>
              </a:rPr>
              <a:t>Scoped start</a:t>
            </a:r>
            <a:endParaRPr lang="en-US" sz="1800" dirty="0"/>
          </a:p>
        </p:txBody>
      </p:sp>
      <p:sp>
        <p:nvSpPr>
          <p:cNvPr id="21" name="Text 15"/>
          <p:cNvSpPr txBox="1"/>
          <p:nvPr/>
        </p:nvSpPr>
        <p:spPr>
          <a:xfrm>
            <a:off x="4572000" y="5093208"/>
            <a:ext cx="7068312" cy="868680"/>
          </a:xfrm>
          <a:prstGeom prst="rect">
            <a:avLst/>
          </a:prstGeom>
          <a:noFill/>
          <a:ln/>
        </p:spPr>
        <p:txBody>
          <a:bodyPr wrap="square" lIns="0" tIns="0" rIns="0" bIns="0" rtlCol="0" anchor="ctr"/>
          <a:lstStyle/>
          <a:p>
            <a:pPr indent="0" marL="0">
              <a:buNone/>
            </a:pPr>
            <a:r>
              <a:rPr lang="en-US" sz="1400" dirty="0">
                <a:solidFill>
                  <a:srgbClr val="2B2A26"/>
                </a:solidFill>
                <a:latin typeface="Calibri" pitchFamily="34" charset="0"/>
                <a:ea typeface="Calibri" pitchFamily="34" charset="-122"/>
                <a:cs typeface="Calibri" pitchFamily="34" charset="-120"/>
              </a:rPr>
              <a:t>A new engagement can begin with an assessment: a review of the current workflow, a pilot on one live pursuit, and a written recommendation.</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01D31"/>
        </a:solidFill>
      </p:bgPr>
    </p:bg>
    <p:spTree>
      <p:nvGrpSpPr>
        <p:cNvPr id="1" name=""/>
        <p:cNvGrpSpPr/>
        <p:nvPr/>
      </p:nvGrpSpPr>
      <p:grpSpPr>
        <a:xfrm>
          <a:off x="0" y="0"/>
          <a:ext cx="0" cy="0"/>
          <a:chOff x="0" y="0"/>
          <a:chExt cx="0" cy="0"/>
        </a:xfrm>
      </p:grpSpPr>
      <p:sp>
        <p:nvSpPr>
          <p:cNvPr id="2" name="Shape 0"/>
          <p:cNvSpPr/>
          <p:nvPr/>
        </p:nvSpPr>
        <p:spPr>
          <a:xfrm>
            <a:off x="7498080" y="-1097280"/>
            <a:ext cx="6949440" cy="6949440"/>
          </a:xfrm>
          <a:prstGeom prst="ellipse">
            <a:avLst/>
          </a:prstGeom>
          <a:solidFill>
            <a:srgbClr val="101D31"/>
          </a:solidFill>
          <a:ln w="9525">
            <a:solidFill>
              <a:srgbClr val="C08A34">
                <a:alpha val="30000"/>
              </a:srgbClr>
            </a:solidFill>
            <a:prstDash val="solid"/>
          </a:ln>
        </p:spPr>
      </p:sp>
      <p:sp>
        <p:nvSpPr>
          <p:cNvPr id="3" name="Shape 1"/>
          <p:cNvSpPr/>
          <p:nvPr/>
        </p:nvSpPr>
        <p:spPr>
          <a:xfrm>
            <a:off x="8686800" y="91440"/>
            <a:ext cx="4572000" cy="4572000"/>
          </a:xfrm>
          <a:prstGeom prst="ellipse">
            <a:avLst/>
          </a:prstGeom>
          <a:solidFill>
            <a:srgbClr val="101D31"/>
          </a:solidFill>
          <a:ln w="9525">
            <a:solidFill>
              <a:srgbClr val="C08A34">
                <a:alpha val="45000"/>
              </a:srgbClr>
            </a:solidFill>
            <a:prstDash val="solid"/>
          </a:ln>
        </p:spPr>
      </p:sp>
      <p:sp>
        <p:nvSpPr>
          <p:cNvPr id="4" name="Shape 2"/>
          <p:cNvSpPr/>
          <p:nvPr/>
        </p:nvSpPr>
        <p:spPr>
          <a:xfrm>
            <a:off x="9875520" y="1280160"/>
            <a:ext cx="2194560" cy="2194560"/>
          </a:xfrm>
          <a:prstGeom prst="ellipse">
            <a:avLst/>
          </a:prstGeom>
          <a:solidFill>
            <a:srgbClr val="101D31"/>
          </a:solidFill>
          <a:ln w="9525">
            <a:solidFill>
              <a:srgbClr val="C08A34">
                <a:alpha val="65000"/>
              </a:srgbClr>
            </a:solidFill>
            <a:prstDash val="solid"/>
          </a:ln>
        </p:spPr>
      </p:sp>
      <p:sp>
        <p:nvSpPr>
          <p:cNvPr id="5" name="Text 3"/>
          <p:cNvSpPr txBox="1"/>
          <p:nvPr/>
        </p:nvSpPr>
        <p:spPr>
          <a:xfrm>
            <a:off x="548640" y="2011680"/>
            <a:ext cx="7315200" cy="274320"/>
          </a:xfrm>
          <a:prstGeom prst="rect">
            <a:avLst/>
          </a:prstGeom>
          <a:noFill/>
          <a:ln/>
        </p:spPr>
        <p:txBody>
          <a:bodyPr wrap="square" lIns="0" tIns="0" rIns="0" bIns="0" rtlCol="0" anchor="ctr"/>
          <a:lstStyle/>
          <a:p>
            <a:pPr indent="0" marL="0">
              <a:buNone/>
            </a:pPr>
            <a:r>
              <a:rPr lang="en-US" sz="1300" b="1" spc="300" kern="0" dirty="0">
                <a:solidFill>
                  <a:srgbClr val="C08A34"/>
                </a:solidFill>
                <a:latin typeface="Calibri" pitchFamily="34" charset="0"/>
                <a:ea typeface="Calibri" pitchFamily="34" charset="-122"/>
                <a:cs typeface="Calibri" pitchFamily="34" charset="-120"/>
              </a:rPr>
              <a:t>LET'S TALK</a:t>
            </a:r>
            <a:endParaRPr lang="en-US" sz="1300" dirty="0"/>
          </a:p>
        </p:txBody>
      </p:sp>
      <p:sp>
        <p:nvSpPr>
          <p:cNvPr id="6" name="Text 4"/>
          <p:cNvSpPr txBox="1"/>
          <p:nvPr/>
        </p:nvSpPr>
        <p:spPr>
          <a:xfrm>
            <a:off x="548640" y="2377440"/>
            <a:ext cx="7680960" cy="1554480"/>
          </a:xfrm>
          <a:prstGeom prst="rect">
            <a:avLst/>
          </a:prstGeom>
          <a:noFill/>
          <a:ln/>
        </p:spPr>
        <p:txBody>
          <a:bodyPr wrap="square" lIns="0" tIns="0" rIns="0" bIns="0" rtlCol="0" anchor="t"/>
          <a:lstStyle/>
          <a:p>
            <a:pPr indent="0" marL="0">
              <a:buNone/>
            </a:pPr>
            <a:r>
              <a:rPr lang="en-US" sz="4400" b="1" dirty="0">
                <a:solidFill>
                  <a:srgbClr val="F4F1EA"/>
                </a:solidFill>
                <a:latin typeface="Cambria" pitchFamily="34" charset="0"/>
                <a:ea typeface="Cambria" pitchFamily="34" charset="-122"/>
                <a:cs typeface="Cambria" pitchFamily="34" charset="-120"/>
              </a:rPr>
              <a:t>Bring structure to your next pursuit.</a:t>
            </a:r>
            <a:endParaRPr lang="en-US" sz="4400" dirty="0"/>
          </a:p>
        </p:txBody>
      </p:sp>
      <p:sp>
        <p:nvSpPr>
          <p:cNvPr id="7" name="Text 5"/>
          <p:cNvSpPr txBox="1"/>
          <p:nvPr/>
        </p:nvSpPr>
        <p:spPr>
          <a:xfrm>
            <a:off x="548640" y="4206240"/>
            <a:ext cx="6400800" cy="1463040"/>
          </a:xfrm>
          <a:prstGeom prst="rect">
            <a:avLst/>
          </a:prstGeom>
          <a:noFill/>
          <a:ln/>
        </p:spPr>
        <p:txBody>
          <a:bodyPr wrap="square" lIns="0" tIns="0" rIns="0" bIns="0" rtlCol="0" anchor="t"/>
          <a:lstStyle/>
          <a:p>
            <a:pPr indent="0" marL="0">
              <a:spcAft>
                <a:spcPts val="400"/>
              </a:spcAft>
              <a:buNone/>
            </a:pPr>
            <a:r>
              <a:rPr lang="en-US" sz="1600" b="1" dirty="0">
                <a:solidFill>
                  <a:srgbClr val="F4F1EA"/>
                </a:solidFill>
                <a:latin typeface="Calibri" pitchFamily="34" charset="0"/>
                <a:ea typeface="Calibri" pitchFamily="34" charset="-122"/>
                <a:cs typeface="Calibri" pitchFamily="34" charset="-120"/>
              </a:rPr>
              <a:t>Tov Brog</a:t>
            </a:r>
            <a:endParaRPr lang="en-US" sz="1600" dirty="0"/>
          </a:p>
          <a:p>
            <a:pPr indent="0" marL="0">
              <a:spcAft>
                <a:spcPts val="400"/>
              </a:spcAft>
              <a:buNone/>
            </a:pPr>
            <a:r>
              <a:rPr lang="en-US" sz="1600" u="sng" dirty="0">
                <a:solidFill>
                  <a:srgbClr val="D8D3C6"/>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tovbrog@danelbd.com</a:t>
            </a:r>
            <a:endParaRPr lang="en-US" sz="1600" dirty="0"/>
          </a:p>
          <a:p>
            <a:pPr indent="0" marL="0">
              <a:spcAft>
                <a:spcPts val="400"/>
              </a:spcAft>
              <a:buNone/>
            </a:pPr>
            <a:r>
              <a:rPr lang="en-US" sz="1600" u="sng" dirty="0">
                <a:solidFill>
                  <a:srgbClr val="D8D3C6"/>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www.danelbd.com</a:t>
            </a:r>
            <a:endParaRPr lang="en-US" sz="1600" dirty="0"/>
          </a:p>
          <a:p>
            <a:pPr indent="0" marL="0">
              <a:spcAft>
                <a:spcPts val="400"/>
              </a:spcAft>
              <a:buNone/>
            </a:pPr>
            <a:r>
              <a:rPr lang="en-US" sz="1600" u="sng" dirty="0">
                <a:solidFill>
                  <a:srgbClr val="D8D3C6"/>
                </a:solidFill>
                <a:latin typeface="Calibri" pitchFamily="34" charset="0"/>
                <a:ea typeface="Calibri" pitchFamily="34" charset="-122"/>
                <a:cs typeface="Calibri" pitchFamily="34" charset="-120"/>
                <a:hlinkClick r:id="rId3" invalidUrl="" action="" tgtFrame="" tooltip="" history="1" highlightClick="0" endSnd="0">
                  <a:extLst>
                    <a:ext uri="{A12FA001-AC4F-418D-AE19-62706E023703}">
                      <ahyp:hlinkClr xmlns:ahyp="http://schemas.microsoft.com/office/drawing/2018/hyperlinkcolor" val="tx"/>
                    </a:ext>
                  </a:extLst>
                </a:hlinkClick>
              </a:rPr>
              <a:t>linkedin.com/in/tov-brog-23543</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DANEL Business Development Services,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DANEL Capture and Proposal Process</dc:title>
  <dc:subject>PptxGenJS Presentation</dc:subject>
  <dc:creator>Tov Brog, DANEL Business Development Services, LLC</dc:creator>
  <cp:lastModifiedBy>Tov Brog, DANEL Business Development Services, LLC</cp:lastModifiedBy>
  <cp:revision>1</cp:revision>
  <dcterms:created xsi:type="dcterms:W3CDTF">2026-10-01T17:30:44Z</dcterms:created>
  <dcterms:modified xsi:type="dcterms:W3CDTF">2026-10-01T17:30:44Z</dcterms:modified>
</cp:coreProperties>
</file>